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6C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73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ria.ru/organization_Sankt_Peterburgskijj_gosudarstvennyjj_universit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ia.ru/product_Spektr-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ria.ru/organization_Obedinjonnyjj_institut_jadernykh_issledovanijj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371600"/>
            <a:ext cx="8424936" cy="27054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Приветствие </a:t>
            </a:r>
            <a:br>
              <a:rPr lang="ru-RU" dirty="0" smtClean="0"/>
            </a:br>
            <a:r>
              <a:rPr lang="ru-RU" dirty="0" smtClean="0"/>
              <a:t>участников ежегодной научно-практической конференции студентов ФСПО - 2021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509120"/>
            <a:ext cx="7854696" cy="1440160"/>
          </a:xfrm>
        </p:spPr>
        <p:txBody>
          <a:bodyPr/>
          <a:lstStyle/>
          <a:p>
            <a:r>
              <a:rPr lang="ru-RU" dirty="0" smtClean="0"/>
              <a:t>Факультет СПО</a:t>
            </a:r>
            <a:endParaRPr lang="ru-RU" dirty="0"/>
          </a:p>
        </p:txBody>
      </p:sp>
      <p:pic>
        <p:nvPicPr>
          <p:cNvPr id="24578" name="Picture 2" descr="Картинки по запросу &quot;эмблема  фспо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3501008"/>
            <a:ext cx="3528392" cy="3356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400" b="1" dirty="0" smtClean="0"/>
              <a:t>Запуск </a:t>
            </a:r>
            <a:r>
              <a:rPr lang="ru-RU" sz="4400" b="1" dirty="0" smtClean="0"/>
              <a:t>уникального синхротрона</a:t>
            </a:r>
            <a:br>
              <a:rPr lang="ru-RU" sz="4400" b="1" dirty="0" smtClean="0"/>
            </a:b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в </a:t>
            </a:r>
            <a:r>
              <a:rPr lang="ru-RU" dirty="0" smtClean="0"/>
              <a:t>подмосковной Дубне дали </a:t>
            </a:r>
            <a:r>
              <a:rPr lang="ru-RU" dirty="0" smtClean="0"/>
              <a:t>старт работе не имеющего аналогов в мире сверхпроводящего ускорителя – бустера, являющегося первым каскадом комплекса NICA – </a:t>
            </a:r>
            <a:r>
              <a:rPr lang="ru-RU" dirty="0" err="1" smtClean="0"/>
              <a:t>меганаучного</a:t>
            </a:r>
            <a:r>
              <a:rPr lang="ru-RU" dirty="0" smtClean="0"/>
              <a:t> проекта Объединенного института ядерных исследований.</a:t>
            </a:r>
          </a:p>
          <a:p>
            <a:pPr algn="just"/>
            <a:r>
              <a:rPr lang="ru-RU" dirty="0" smtClean="0"/>
              <a:t>Бустер будет ускорять пучки тяжелых ионов, а затем передавать их другому ускорителю - </a:t>
            </a:r>
            <a:r>
              <a:rPr lang="ru-RU" dirty="0" err="1" smtClean="0"/>
              <a:t>нуклотрону</a:t>
            </a:r>
            <a:r>
              <a:rPr lang="ru-RU" dirty="0" smtClean="0"/>
              <a:t>, который затем направит пучки в кольцо </a:t>
            </a:r>
            <a:r>
              <a:rPr lang="ru-RU" dirty="0" err="1" smtClean="0"/>
              <a:t>коллайдера</a:t>
            </a:r>
            <a:r>
              <a:rPr lang="ru-RU" dirty="0" smtClean="0"/>
              <a:t> NICA. Там они будут сталкиваться на </a:t>
            </a:r>
            <a:r>
              <a:rPr lang="ru-RU" dirty="0" err="1" smtClean="0"/>
              <a:t>околосветовых</a:t>
            </a:r>
            <a:r>
              <a:rPr lang="ru-RU" dirty="0" smtClean="0"/>
              <a:t> скоростях.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"Вещества жизни" на Земле…</a:t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417646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Ученые </a:t>
            </a:r>
            <a:r>
              <a:rPr lang="ru-RU" dirty="0" smtClean="0">
                <a:hlinkClick r:id="rId2"/>
              </a:rPr>
              <a:t>Санкт-Петербургского государственного университета</a:t>
            </a:r>
            <a:r>
              <a:rPr lang="ru-RU" dirty="0" smtClean="0"/>
              <a:t> впервые обнаружили в горных породах бассейна Мертвого моря природные </a:t>
            </a:r>
            <a:r>
              <a:rPr lang="ru-RU" dirty="0" err="1" smtClean="0"/>
              <a:t>циклофосфаты</a:t>
            </a:r>
            <a:r>
              <a:rPr lang="ru-RU" dirty="0" smtClean="0"/>
              <a:t> — возможные предшественники фосфорсодержащих молекул, которые участвовали в формировании первичной жизни на Земле.</a:t>
            </a:r>
          </a:p>
          <a:p>
            <a:pPr algn="just"/>
            <a:r>
              <a:rPr lang="ru-RU" dirty="0" smtClean="0"/>
              <a:t>Фосфор — один из важнейших химических элементов, из которых строятся живые организмы: он входит в состав нуклеиновых кислот, белков, клеточных мембран. </a:t>
            </a:r>
          </a:p>
          <a:p>
            <a:endParaRPr lang="ru-RU" dirty="0"/>
          </a:p>
        </p:txBody>
      </p:sp>
      <p:sp>
        <p:nvSpPr>
          <p:cNvPr id="5122" name="AutoShape 2" descr="Картинки по запросу &quot;фото фосфор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Картинки по запросу &quot;фото фосфор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Картинки по запросу &quot;фото фосфора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725144"/>
            <a:ext cx="3528392" cy="1989237"/>
          </a:xfrm>
          <a:prstGeom prst="rect">
            <a:avLst/>
          </a:prstGeom>
          <a:noFill/>
        </p:spPr>
      </p:pic>
      <p:pic>
        <p:nvPicPr>
          <p:cNvPr id="5128" name="Picture 8" descr="https://upload.wikimedia.org/wikipedia/commons/thumb/3/37/Difference_DNA_RNA-EN.svg/220px-Difference_DNA_RNA-EN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581128"/>
            <a:ext cx="2815580" cy="2108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…и на Марсе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8435280" cy="6192688"/>
          </a:xfrm>
        </p:spPr>
        <p:txBody>
          <a:bodyPr>
            <a:normAutofit/>
          </a:bodyPr>
          <a:lstStyle/>
          <a:p>
            <a:r>
              <a:rPr lang="ru-RU" dirty="0" smtClean="0"/>
              <a:t>А сотрудники факультета почвоведения МГУ впервые нашли условия, при которых микробы могли бы выжить на поверхности Марса.</a:t>
            </a:r>
          </a:p>
          <a:p>
            <a:r>
              <a:rPr lang="ru-RU" dirty="0" smtClean="0"/>
              <a:t>Авторы работы исходили из того, что одним из главных барьеров для развития земных микроорганизмов в условиях больших перепадов температур на Марсе является дефицит жидкой воды.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100" name="Picture 4" descr="C:\Users\user\Desktop\марс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717032"/>
            <a:ext cx="5351884" cy="30138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57606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Bahnschrift SemiBold Condensed" pitchFamily="34" charset="0"/>
                <a:ea typeface="Arial Unicode MS" pitchFamily="34" charset="-128"/>
                <a:cs typeface="Arial Unicode MS" pitchFamily="34" charset="-128"/>
              </a:rPr>
              <a:t>Наука  - фундамент развития государства </a:t>
            </a:r>
            <a:endParaRPr lang="ru-RU" sz="4800" b="1" dirty="0">
              <a:solidFill>
                <a:srgbClr val="7030A0"/>
              </a:solidFill>
              <a:latin typeface="Bahnschrift SemiBold Condense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C:\Users\user\Desktop\заставка ко дню нау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568952" cy="5616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40960" cy="2736304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Поздравление Министра просвещения </a:t>
            </a:r>
            <a:r>
              <a:rPr lang="ru-RU" sz="3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3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3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Российской </a:t>
            </a:r>
            <a:r>
              <a:rPr lang="ru-RU" sz="3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Федерации </a:t>
            </a:r>
            <a:r>
              <a:rPr lang="ru-RU" sz="3000" b="1" dirty="0" smtClean="0">
                <a:solidFill>
                  <a:srgbClr val="216CF3"/>
                </a:solidFill>
              </a:rPr>
              <a:t/>
            </a:r>
            <a:br>
              <a:rPr lang="ru-RU" sz="3000" b="1" dirty="0" smtClean="0">
                <a:solidFill>
                  <a:srgbClr val="216CF3"/>
                </a:solidFill>
              </a:rPr>
            </a:br>
            <a:r>
              <a:rPr lang="ru-RU" sz="3200" b="1" dirty="0" smtClean="0">
                <a:solidFill>
                  <a:srgbClr val="216CF3"/>
                </a:solidFill>
              </a:rPr>
              <a:t>Сергея </a:t>
            </a:r>
            <a:r>
              <a:rPr lang="ru-RU" sz="3200" b="1" dirty="0" smtClean="0">
                <a:solidFill>
                  <a:srgbClr val="216CF3"/>
                </a:solidFill>
              </a:rPr>
              <a:t>Кравцова </a:t>
            </a: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>
                <a:solidFill>
                  <a:srgbClr val="C00000"/>
                </a:solidFill>
              </a:rPr>
              <a:t>с </a:t>
            </a:r>
            <a:r>
              <a:rPr lang="ru-RU" sz="3000" b="1" dirty="0" smtClean="0">
                <a:solidFill>
                  <a:srgbClr val="C00000"/>
                </a:solidFill>
              </a:rPr>
              <a:t>Днём российской </a:t>
            </a:r>
            <a:r>
              <a:rPr lang="ru-RU" sz="3000" b="1" dirty="0" smtClean="0">
                <a:solidFill>
                  <a:srgbClr val="C00000"/>
                </a:solidFill>
              </a:rPr>
              <a:t>науки </a:t>
            </a: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>                                                                              </a:t>
            </a:r>
            <a:r>
              <a:rPr lang="ru-RU" sz="1800" b="1" dirty="0" smtClean="0"/>
              <a:t>05 </a:t>
            </a:r>
            <a:r>
              <a:rPr lang="ru-RU" sz="1800" b="1" dirty="0" smtClean="0"/>
              <a:t>февраля </a:t>
            </a:r>
            <a:r>
              <a:rPr lang="ru-RU" sz="1800" b="1" dirty="0" smtClean="0"/>
              <a:t>2021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36912"/>
            <a:ext cx="8363272" cy="3960440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                                         </a:t>
            </a:r>
          </a:p>
          <a:p>
            <a:pPr algn="just"/>
            <a:r>
              <a:rPr lang="ru-RU" dirty="0" smtClean="0"/>
              <a:t>Уважаемые </a:t>
            </a:r>
            <a:r>
              <a:rPr lang="ru-RU" dirty="0" smtClean="0"/>
              <a:t>коллеги, все те, кто участвует в развитии российской науки: передаёт знания студентам, перенимает опыт у наставников, проводит исследования и эксперименты! Примите искренние поздравления с праздником, который напоминает нам о важности прогресса, инноваций для продолжения эволюционного пути человечества!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507288" cy="36004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Приветственный адрес 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439248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800" dirty="0" smtClean="0"/>
              <a:t>Наука во все времена объединяла интеллектуалов, любознательных искателей, неутомимых исследователей, направляющих силы своего разума на поиски ответов на вопросы, которые меняют наше представление о мире.</a:t>
            </a:r>
          </a:p>
          <a:p>
            <a:pPr algn="just"/>
            <a:r>
              <a:rPr lang="ru-RU" sz="2800" dirty="0" smtClean="0"/>
              <a:t>Особенно отмечу тех, кто занимается развитием педагогической науки, открытия и достижения в которой позволяют нам применять более совершенные методики при подготовке учителей, создавать более качественные программы обучения и воспитания школьников, а также развивать российскую систему образования в целом.</a:t>
            </a:r>
          </a:p>
          <a:p>
            <a:pPr algn="just"/>
            <a:r>
              <a:rPr lang="ru-RU" sz="2800" dirty="0" smtClean="0"/>
              <a:t>Желаю вам увлечённых единомышленников рядом, успешных совместных проектов с партнёрскими командами, ярких открытий и достойного признания вашей научной работы!</a:t>
            </a:r>
          </a:p>
          <a:p>
            <a:r>
              <a:rPr lang="ru-RU" dirty="0" smtClean="0"/>
              <a:t>                                                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                                                                   Министр  просвещения Сергей Кравцов        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                                                                           </a:t>
            </a:r>
          </a:p>
          <a:p>
            <a:endParaRPr lang="ru-RU" dirty="0"/>
          </a:p>
        </p:txBody>
      </p:sp>
      <p:pic>
        <p:nvPicPr>
          <p:cNvPr id="2051" name="Picture 3" descr="C:\Users\user\Desktop\Кравцов С._2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7072"/>
            <a:ext cx="4283968" cy="2780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Разработка вакцины от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covid-19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896448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79208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Рентгеновский диапазон изучения космоса 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396044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Историческое событие для астрофизики последних лет произошло в нынешнем году - российская космическая обсерватория "</a:t>
            </a:r>
            <a:r>
              <a:rPr lang="ru-RU" dirty="0" err="1" smtClean="0">
                <a:solidFill>
                  <a:srgbClr val="C00000"/>
                </a:solidFill>
                <a:hlinkClick r:id="rId2"/>
              </a:rPr>
              <a:t>Спектр-РГ</a:t>
            </a:r>
            <a:r>
              <a:rPr lang="ru-RU" dirty="0" smtClean="0"/>
              <a:t>" впервые с рекордной четкостью осмотрела все небо в рентгеновском диапазоне. Первый обзор неба "</a:t>
            </a:r>
            <a:r>
              <a:rPr lang="ru-RU" dirty="0" err="1" smtClean="0"/>
              <a:t>Спектром-РГ</a:t>
            </a:r>
            <a:r>
              <a:rPr lang="ru-RU" dirty="0" smtClean="0"/>
              <a:t>" позволил построить карту, содержащую почти в 10 раз больше источников и в четыре раза более чувствительную, чем бывшая лучшей в мире до этого карта немецкой орбитальной обсерватории ROSAT, полученная в 1990 году.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42" name="Picture 2" descr="Картинки по запросу &quot;карта млечного пути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725145"/>
            <a:ext cx="3419872" cy="2132856"/>
          </a:xfrm>
          <a:prstGeom prst="rect">
            <a:avLst/>
          </a:prstGeom>
          <a:noFill/>
        </p:spPr>
      </p:pic>
      <p:pic>
        <p:nvPicPr>
          <p:cNvPr id="10244" name="Picture 4" descr="Картинки по запросу &quot;карта млечного пути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84464"/>
            <a:ext cx="3816425" cy="137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Создание карты Млечного Пути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Карта, созданная с помощью "</a:t>
            </a:r>
            <a:r>
              <a:rPr lang="ru-RU" dirty="0" err="1" smtClean="0"/>
              <a:t>Спектра-РГ</a:t>
            </a:r>
            <a:r>
              <a:rPr lang="ru-RU" dirty="0" smtClean="0"/>
              <a:t>", уже подарила ученым большой сюрприз: они обнаружили неизвестную ранее огромную округлую структуру ниже плоскости нашей галактики - Млечного Пути, занимающую </a:t>
            </a:r>
            <a:r>
              <a:rPr lang="ru-RU" dirty="0" smtClean="0"/>
              <a:t>существенную </a:t>
            </a:r>
            <a:r>
              <a:rPr lang="ru-RU" dirty="0" smtClean="0"/>
              <a:t>часть южного неба. </a:t>
            </a:r>
          </a:p>
        </p:txBody>
      </p:sp>
      <p:pic>
        <p:nvPicPr>
          <p:cNvPr id="9218" name="Picture 2" descr="Картинки по запросу &quot;карта млечного пут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933056"/>
            <a:ext cx="4876800" cy="2780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ru-RU" dirty="0" smtClean="0"/>
              <a:t>Следы </a:t>
            </a:r>
            <a:r>
              <a:rPr lang="ru-RU" dirty="0" smtClean="0"/>
              <a:t>ударных волн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Но взятые вместе северная и южная структуры на карте напоминают ореол в форме песочных часов, достаточно симметричный относительно центра Млечного Пути. Ученые полагают, что структуры </a:t>
            </a:r>
            <a:r>
              <a:rPr lang="ru-RU" dirty="0" smtClean="0"/>
              <a:t> - след ударных волн после мощнейших выбросов </a:t>
            </a:r>
            <a:r>
              <a:rPr lang="ru-RU" dirty="0" smtClean="0"/>
              <a:t>энергии из центральной части галактики.</a:t>
            </a:r>
          </a:p>
          <a:p>
            <a:endParaRPr lang="ru-RU" dirty="0"/>
          </a:p>
        </p:txBody>
      </p:sp>
      <p:pic>
        <p:nvPicPr>
          <p:cNvPr id="8194" name="Picture 2" descr="Картинки по запросу &quot;карта млечного пут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57775"/>
            <a:ext cx="2543175" cy="1800225"/>
          </a:xfrm>
          <a:prstGeom prst="rect">
            <a:avLst/>
          </a:prstGeom>
          <a:noFill/>
        </p:spPr>
      </p:pic>
      <p:pic>
        <p:nvPicPr>
          <p:cNvPr id="8196" name="Picture 4" descr="Картинки по запросу &quot;карта млечного пути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725144"/>
            <a:ext cx="3842792" cy="2132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Термоядерное доказательство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Ученые Национального исследовательского центра "Курчатовский институт", Научно-исследовательского института ядерной физики МГУ имени Ломоносова, физического факультета МГУ, Национального исследовательского ядерного университета МИФИ и </a:t>
            </a:r>
            <a:r>
              <a:rPr lang="ru-RU" dirty="0" smtClean="0">
                <a:hlinkClick r:id="rId2"/>
              </a:rPr>
              <a:t>Объединенного института ядерных исследований</a:t>
            </a:r>
            <a:r>
              <a:rPr lang="ru-RU" dirty="0" smtClean="0"/>
              <a:t> в составе международной </a:t>
            </a:r>
            <a:r>
              <a:rPr lang="ru-RU" dirty="0" err="1" smtClean="0"/>
              <a:t>коллаборации</a:t>
            </a:r>
            <a:r>
              <a:rPr lang="ru-RU" dirty="0" smtClean="0"/>
              <a:t> "</a:t>
            </a:r>
            <a:r>
              <a:rPr lang="ru-RU" dirty="0" err="1" smtClean="0"/>
              <a:t>Борексино</a:t>
            </a:r>
            <a:r>
              <a:rPr lang="ru-RU" dirty="0" smtClean="0"/>
              <a:t>" зарегистрировали солнечные нейтрино – частицы, образующиеся на нашем светиле в процессе так называемого CNO-цикла, в котором углерод (C), азот (N) и кислород (O) превращаются друг в друга (отсюда и название цикла), "расходуя" на это водород и "производя" гелий.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140</TotalTime>
  <Words>470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 Приветствие  участников ежегодной научно-практической конференции студентов ФСПО - 2021  </vt:lpstr>
      <vt:lpstr>Наука  - фундамент развития государства </vt:lpstr>
      <vt:lpstr>Поздравление Министра просвещения  Российской Федерации  Сергея Кравцова  с Днём российской науки                                                                                05 февраля 2021 </vt:lpstr>
      <vt:lpstr>Приветственный адрес </vt:lpstr>
      <vt:lpstr>Разработка вакцины от covid-19</vt:lpstr>
      <vt:lpstr>Рентгеновский диапазон изучения космоса </vt:lpstr>
      <vt:lpstr>Создание карты Млечного Пути </vt:lpstr>
      <vt:lpstr>Следы ударных волн</vt:lpstr>
      <vt:lpstr>Термоядерное доказательство </vt:lpstr>
      <vt:lpstr>  Запуск уникального синхротрона </vt:lpstr>
      <vt:lpstr>"Вещества жизни" на Земле… </vt:lpstr>
      <vt:lpstr>…и на Марсе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2021-02-06T14:29:07Z</dcterms:created>
  <dcterms:modified xsi:type="dcterms:W3CDTF">2021-02-06T17:00:26Z</dcterms:modified>
</cp:coreProperties>
</file>