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64" r:id="rId2"/>
    <p:sldId id="265" r:id="rId3"/>
    <p:sldId id="266" r:id="rId4"/>
    <p:sldId id="267" r:id="rId5"/>
    <p:sldId id="269" r:id="rId6"/>
    <p:sldId id="270" r:id="rId7"/>
    <p:sldId id="271" r:id="rId8"/>
    <p:sldId id="268" r:id="rId9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1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4786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4609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20900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7999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8912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9652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9896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8017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2884054-EB06-AF44-AB23-CB5049C81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151"/>
            <a:ext cx="9144000" cy="558249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F3041AF-F0FE-AC48-812A-08395DB9E9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0789" y="3159889"/>
            <a:ext cx="3066993" cy="3332639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66218" y="3386127"/>
            <a:ext cx="496087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70C0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  <a:t>Название проекта</a:t>
            </a:r>
            <a:br>
              <a:rPr lang="en-US" sz="3600" dirty="0">
                <a:solidFill>
                  <a:srgbClr val="0070C0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</a:br>
            <a:br>
              <a:rPr lang="ru-RU" sz="3600" dirty="0">
                <a:solidFill>
                  <a:srgbClr val="0070C0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</a:br>
            <a:r>
              <a:rPr lang="ru-RU" sz="1600" dirty="0">
                <a:solidFill>
                  <a:srgbClr val="0070C0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  <a:t>Ключевая фраза, характеризующая продукт или технологию</a:t>
            </a:r>
            <a:br>
              <a:rPr lang="ru-RU" sz="1600" dirty="0">
                <a:solidFill>
                  <a:srgbClr val="0070C0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</a:br>
            <a:endParaRPr lang="ru-RU" sz="1600" dirty="0">
              <a:solidFill>
                <a:srgbClr val="2B71E5"/>
              </a:solidFill>
              <a:latin typeface="Arial Black" pitchFamily="34" charset="0"/>
              <a:ea typeface="Rubik Medium"/>
              <a:cs typeface="Rubik Medium"/>
              <a:sym typeface="Rubik Medium"/>
            </a:endParaRPr>
          </a:p>
          <a:p>
            <a:endParaRPr lang="ru-RU" sz="1600" dirty="0"/>
          </a:p>
        </p:txBody>
      </p:sp>
      <p:sp>
        <p:nvSpPr>
          <p:cNvPr id="13" name="Google Shape;56;p13"/>
          <p:cNvSpPr txBox="1">
            <a:spLocks/>
          </p:cNvSpPr>
          <p:nvPr/>
        </p:nvSpPr>
        <p:spPr>
          <a:xfrm>
            <a:off x="1709400" y="1656883"/>
            <a:ext cx="1574667" cy="461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/>
            <a:r>
              <a:rPr lang="ru-RU" sz="1600" dirty="0">
                <a:latin typeface="+mj-lt"/>
                <a:ea typeface="Istok Web"/>
                <a:cs typeface="Istok Web"/>
                <a:sym typeface="Istok Web"/>
              </a:rPr>
              <a:t>Логотип проекта</a:t>
            </a:r>
          </a:p>
          <a:p>
            <a:pPr marL="0" indent="0"/>
            <a:r>
              <a:rPr lang="ru-RU" sz="1600" dirty="0">
                <a:latin typeface="+mj-lt"/>
                <a:ea typeface="Istok Web"/>
                <a:cs typeface="Istok Web"/>
                <a:sym typeface="Istok Web"/>
              </a:rPr>
              <a:t>(если есть)</a:t>
            </a:r>
          </a:p>
        </p:txBody>
      </p:sp>
    </p:spTree>
    <p:extLst>
      <p:ext uri="{BB962C8B-B14F-4D97-AF65-F5344CB8AC3E}">
        <p14:creationId xmlns:p14="http://schemas.microsoft.com/office/powerpoint/2010/main" val="46746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2884054-EB06-AF44-AB23-CB5049C81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151"/>
            <a:ext cx="9144000" cy="5582492"/>
          </a:xfrm>
          <a:prstGeom prst="rect">
            <a:avLst/>
          </a:prstGeom>
        </p:spPr>
      </p:pic>
      <p:sp>
        <p:nvSpPr>
          <p:cNvPr id="7" name="Google Shape;56;p13"/>
          <p:cNvSpPr txBox="1">
            <a:spLocks/>
          </p:cNvSpPr>
          <p:nvPr/>
        </p:nvSpPr>
        <p:spPr>
          <a:xfrm>
            <a:off x="410966" y="2799850"/>
            <a:ext cx="6112664" cy="1904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/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Проект </a:t>
            </a:r>
            <a:r>
              <a:rPr lang="ru-RU" sz="2400" dirty="0">
                <a:solidFill>
                  <a:srgbClr val="FF0000"/>
                </a:solidFill>
                <a:latin typeface="+mj-lt"/>
                <a:ea typeface="Istok Web"/>
                <a:cs typeface="Istok Web"/>
                <a:sym typeface="Istok Web"/>
              </a:rPr>
              <a:t>(название) </a:t>
            </a: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создает </a:t>
            </a:r>
            <a:r>
              <a:rPr lang="ru-RU" sz="2400" dirty="0">
                <a:solidFill>
                  <a:srgbClr val="FF0000"/>
                </a:solidFill>
                <a:latin typeface="+mj-lt"/>
                <a:ea typeface="Istok Web"/>
                <a:cs typeface="Istok Web"/>
                <a:sym typeface="Istok Web"/>
              </a:rPr>
              <a:t>(предложение клиентам) </a:t>
            </a: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помогающий </a:t>
            </a:r>
            <a:r>
              <a:rPr lang="ru-RU" sz="2400" dirty="0">
                <a:solidFill>
                  <a:srgbClr val="FF0000"/>
                </a:solidFill>
                <a:latin typeface="+mj-lt"/>
                <a:ea typeface="Istok Web"/>
                <a:cs typeface="Istok Web"/>
                <a:sym typeface="Istok Web"/>
              </a:rPr>
              <a:t>(описание аудитории)</a:t>
            </a: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 решать </a:t>
            </a:r>
            <a:r>
              <a:rPr lang="ru-RU" sz="2400" dirty="0">
                <a:solidFill>
                  <a:srgbClr val="FF0000"/>
                </a:solidFill>
                <a:latin typeface="+mj-lt"/>
                <a:ea typeface="Istok Web"/>
                <a:cs typeface="Istok Web"/>
                <a:sym typeface="Istok Web"/>
              </a:rPr>
              <a:t>(проблему)</a:t>
            </a: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 при помощи </a:t>
            </a:r>
            <a:r>
              <a:rPr lang="ru-RU" sz="2400" dirty="0">
                <a:solidFill>
                  <a:srgbClr val="FF0000"/>
                </a:solidFill>
                <a:latin typeface="+mj-lt"/>
                <a:ea typeface="Istok Web"/>
                <a:cs typeface="Istok Web"/>
                <a:sym typeface="Istok Web"/>
              </a:rPr>
              <a:t>(секретный соус)</a:t>
            </a:r>
          </a:p>
          <a:p>
            <a:pPr marL="0" indent="0"/>
            <a:endParaRPr lang="ru-RU" sz="2400" dirty="0">
              <a:solidFill>
                <a:srgbClr val="FF0000"/>
              </a:solidFill>
              <a:latin typeface="+mj-lt"/>
              <a:ea typeface="Istok Web"/>
              <a:cs typeface="Istok Web"/>
              <a:sym typeface="Istok Web"/>
            </a:endParaRPr>
          </a:p>
          <a:p>
            <a:pPr marL="0" indent="0"/>
            <a:endParaRPr lang="ru-RU" sz="2400" dirty="0">
              <a:solidFill>
                <a:srgbClr val="FF0000"/>
              </a:solidFill>
              <a:latin typeface="+mj-lt"/>
              <a:ea typeface="Istok Web"/>
              <a:cs typeface="Istok Web"/>
              <a:sym typeface="Istok Web"/>
            </a:endParaRPr>
          </a:p>
          <a:p>
            <a:pPr marL="0" indent="0"/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Стадия проекта (идея,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MVP, </a:t>
            </a: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продажи, масштабирование)</a:t>
            </a:r>
          </a:p>
        </p:txBody>
      </p:sp>
      <p:sp>
        <p:nvSpPr>
          <p:cNvPr id="8" name="Google Shape;71;p15"/>
          <p:cNvSpPr txBox="1">
            <a:spLocks/>
          </p:cNvSpPr>
          <p:nvPr/>
        </p:nvSpPr>
        <p:spPr>
          <a:xfrm>
            <a:off x="3971498" y="117033"/>
            <a:ext cx="5158854" cy="3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ru-RU" sz="2400" dirty="0">
                <a:solidFill>
                  <a:schemeClr val="accent6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  <a:t>Краткое описание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85393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2884054-EB06-AF44-AB23-CB5049C81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151"/>
            <a:ext cx="9144000" cy="5582492"/>
          </a:xfrm>
          <a:prstGeom prst="rect">
            <a:avLst/>
          </a:prstGeom>
        </p:spPr>
      </p:pic>
      <p:sp>
        <p:nvSpPr>
          <p:cNvPr id="8" name="Google Shape;71;p15"/>
          <p:cNvSpPr txBox="1">
            <a:spLocks/>
          </p:cNvSpPr>
          <p:nvPr/>
        </p:nvSpPr>
        <p:spPr>
          <a:xfrm>
            <a:off x="3971498" y="117033"/>
            <a:ext cx="5158854" cy="3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ru-RU" sz="2400" dirty="0">
                <a:solidFill>
                  <a:schemeClr val="accent6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  <a:t>Проблема</a:t>
            </a:r>
          </a:p>
        </p:txBody>
      </p:sp>
      <p:sp>
        <p:nvSpPr>
          <p:cNvPr id="6" name="Google Shape;56;p13"/>
          <p:cNvSpPr txBox="1">
            <a:spLocks/>
          </p:cNvSpPr>
          <p:nvPr/>
        </p:nvSpPr>
        <p:spPr>
          <a:xfrm>
            <a:off x="960517" y="2967671"/>
            <a:ext cx="6900593" cy="1904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Суть проблемы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Как эта проблема решается сейчас (конкуренты, аналоги)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Кто испытывает проблему (целевая аудитория)</a:t>
            </a:r>
          </a:p>
        </p:txBody>
      </p:sp>
    </p:spTree>
    <p:extLst>
      <p:ext uri="{BB962C8B-B14F-4D97-AF65-F5344CB8AC3E}">
        <p14:creationId xmlns:p14="http://schemas.microsoft.com/office/powerpoint/2010/main" val="57327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2884054-EB06-AF44-AB23-CB5049C81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151"/>
            <a:ext cx="9144000" cy="5582492"/>
          </a:xfrm>
          <a:prstGeom prst="rect">
            <a:avLst/>
          </a:prstGeom>
        </p:spPr>
      </p:pic>
      <p:sp>
        <p:nvSpPr>
          <p:cNvPr id="8" name="Google Shape;71;p15"/>
          <p:cNvSpPr txBox="1">
            <a:spLocks/>
          </p:cNvSpPr>
          <p:nvPr/>
        </p:nvSpPr>
        <p:spPr>
          <a:xfrm>
            <a:off x="3971498" y="117033"/>
            <a:ext cx="5158854" cy="3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ru-RU" sz="2400" dirty="0">
                <a:solidFill>
                  <a:schemeClr val="accent6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  <a:t>Решение</a:t>
            </a:r>
          </a:p>
        </p:txBody>
      </p:sp>
      <p:sp>
        <p:nvSpPr>
          <p:cNvPr id="6" name="Google Shape;56;p13"/>
          <p:cNvSpPr txBox="1">
            <a:spLocks/>
          </p:cNvSpPr>
          <p:nvPr/>
        </p:nvSpPr>
        <p:spPr>
          <a:xfrm>
            <a:off x="1056051" y="3295217"/>
            <a:ext cx="6982479" cy="1904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Суть решения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Главное преимущество вашего решения для потребителя</a:t>
            </a:r>
          </a:p>
        </p:txBody>
      </p:sp>
    </p:spTree>
    <p:extLst>
      <p:ext uri="{BB962C8B-B14F-4D97-AF65-F5344CB8AC3E}">
        <p14:creationId xmlns:p14="http://schemas.microsoft.com/office/powerpoint/2010/main" val="51205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2884054-EB06-AF44-AB23-CB5049C81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151"/>
            <a:ext cx="9144000" cy="5582492"/>
          </a:xfrm>
          <a:prstGeom prst="rect">
            <a:avLst/>
          </a:prstGeom>
        </p:spPr>
      </p:pic>
      <p:sp>
        <p:nvSpPr>
          <p:cNvPr id="8" name="Google Shape;71;p15"/>
          <p:cNvSpPr txBox="1">
            <a:spLocks/>
          </p:cNvSpPr>
          <p:nvPr/>
        </p:nvSpPr>
        <p:spPr>
          <a:xfrm>
            <a:off x="3971498" y="117033"/>
            <a:ext cx="5158854" cy="3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ru-RU" sz="2400" dirty="0">
                <a:solidFill>
                  <a:schemeClr val="accent6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  <a:t>Конкуренты</a:t>
            </a:r>
          </a:p>
        </p:txBody>
      </p:sp>
      <p:sp>
        <p:nvSpPr>
          <p:cNvPr id="4" name="Google Shape;56;p13"/>
          <p:cNvSpPr txBox="1">
            <a:spLocks/>
          </p:cNvSpPr>
          <p:nvPr/>
        </p:nvSpPr>
        <p:spPr>
          <a:xfrm>
            <a:off x="1206179" y="3377104"/>
            <a:ext cx="6832352" cy="1904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l"/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Описываем основных ваших конкурентов на рынке с преимуществами и недостатками</a:t>
            </a:r>
          </a:p>
        </p:txBody>
      </p:sp>
    </p:spTree>
    <p:extLst>
      <p:ext uri="{BB962C8B-B14F-4D97-AF65-F5344CB8AC3E}">
        <p14:creationId xmlns:p14="http://schemas.microsoft.com/office/powerpoint/2010/main" val="3608774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2884054-EB06-AF44-AB23-CB5049C81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151"/>
            <a:ext cx="9144000" cy="5582492"/>
          </a:xfrm>
          <a:prstGeom prst="rect">
            <a:avLst/>
          </a:prstGeom>
        </p:spPr>
      </p:pic>
      <p:sp>
        <p:nvSpPr>
          <p:cNvPr id="8" name="Google Shape;71;p15"/>
          <p:cNvSpPr txBox="1">
            <a:spLocks/>
          </p:cNvSpPr>
          <p:nvPr/>
        </p:nvSpPr>
        <p:spPr>
          <a:xfrm>
            <a:off x="3971498" y="117033"/>
            <a:ext cx="5158854" cy="3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ru-RU" sz="2400" dirty="0">
                <a:solidFill>
                  <a:schemeClr val="accent6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  <a:t>Рынок</a:t>
            </a:r>
          </a:p>
        </p:txBody>
      </p:sp>
      <p:sp>
        <p:nvSpPr>
          <p:cNvPr id="4" name="Google Shape;56;p13"/>
          <p:cNvSpPr txBox="1">
            <a:spLocks/>
          </p:cNvSpPr>
          <p:nvPr/>
        </p:nvSpPr>
        <p:spPr>
          <a:xfrm>
            <a:off x="701211" y="3049558"/>
            <a:ext cx="6996126" cy="1904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Подробно описываем ваши клиентские сегменты (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B2B, B2C, B2G), </a:t>
            </a: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в какие отраслях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/</a:t>
            </a: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сферах их потенциальное или точное количество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Для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B2C – </a:t>
            </a: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описание потребительских сегментов (пол, возраст, география и т.д.)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Объем рынка по схеме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TAM -&gt; SAM -&gt; SOM</a:t>
            </a:r>
            <a:endParaRPr lang="ru-RU" sz="2400" dirty="0">
              <a:solidFill>
                <a:schemeClr val="tx1"/>
              </a:solidFill>
              <a:latin typeface="+mj-lt"/>
              <a:ea typeface="Istok Web"/>
              <a:cs typeface="Istok Web"/>
              <a:sym typeface="Istok Web"/>
            </a:endParaRPr>
          </a:p>
        </p:txBody>
      </p:sp>
    </p:spTree>
    <p:extLst>
      <p:ext uri="{BB962C8B-B14F-4D97-AF65-F5344CB8AC3E}">
        <p14:creationId xmlns:p14="http://schemas.microsoft.com/office/powerpoint/2010/main" val="1377135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2884054-EB06-AF44-AB23-CB5049C81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151"/>
            <a:ext cx="9144000" cy="5582492"/>
          </a:xfrm>
          <a:prstGeom prst="rect">
            <a:avLst/>
          </a:prstGeom>
        </p:spPr>
      </p:pic>
      <p:sp>
        <p:nvSpPr>
          <p:cNvPr id="8" name="Google Shape;71;p15"/>
          <p:cNvSpPr txBox="1">
            <a:spLocks/>
          </p:cNvSpPr>
          <p:nvPr/>
        </p:nvSpPr>
        <p:spPr>
          <a:xfrm>
            <a:off x="3971498" y="117033"/>
            <a:ext cx="5158854" cy="3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ru-RU" sz="2400" dirty="0">
                <a:solidFill>
                  <a:schemeClr val="accent6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  <a:t>Команда</a:t>
            </a:r>
          </a:p>
        </p:txBody>
      </p:sp>
      <p:sp>
        <p:nvSpPr>
          <p:cNvPr id="4" name="Google Shape;56;p13"/>
          <p:cNvSpPr txBox="1">
            <a:spLocks/>
          </p:cNvSpPr>
          <p:nvPr/>
        </p:nvSpPr>
        <p:spPr>
          <a:xfrm>
            <a:off x="701210" y="3349809"/>
            <a:ext cx="6968831" cy="1904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Ключевые члены команды (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CEO, CTO, CMO)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Общее кол-во членов команды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Краткое описание опыта команды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Менторы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/</a:t>
            </a: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консультанты</a:t>
            </a:r>
          </a:p>
        </p:txBody>
      </p:sp>
    </p:spTree>
    <p:extLst>
      <p:ext uri="{BB962C8B-B14F-4D97-AF65-F5344CB8AC3E}">
        <p14:creationId xmlns:p14="http://schemas.microsoft.com/office/powerpoint/2010/main" val="367796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2884054-EB06-AF44-AB23-CB5049C81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151"/>
            <a:ext cx="9144000" cy="5582492"/>
          </a:xfrm>
          <a:prstGeom prst="rect">
            <a:avLst/>
          </a:prstGeom>
        </p:spPr>
      </p:pic>
      <p:sp>
        <p:nvSpPr>
          <p:cNvPr id="8" name="Google Shape;71;p15"/>
          <p:cNvSpPr txBox="1">
            <a:spLocks/>
          </p:cNvSpPr>
          <p:nvPr/>
        </p:nvSpPr>
        <p:spPr>
          <a:xfrm>
            <a:off x="3971498" y="117033"/>
            <a:ext cx="5158854" cy="3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ru-RU" sz="2400" dirty="0">
                <a:solidFill>
                  <a:schemeClr val="accent6"/>
                </a:solidFill>
                <a:latin typeface="Arial Black" pitchFamily="34" charset="0"/>
                <a:ea typeface="Rubik Medium"/>
                <a:cs typeface="Rubik Medium"/>
                <a:sym typeface="Rubik Medium"/>
              </a:rPr>
              <a:t>Контакты</a:t>
            </a:r>
          </a:p>
        </p:txBody>
      </p:sp>
      <p:sp>
        <p:nvSpPr>
          <p:cNvPr id="4" name="Google Shape;56;p13"/>
          <p:cNvSpPr txBox="1">
            <a:spLocks/>
          </p:cNvSpPr>
          <p:nvPr/>
        </p:nvSpPr>
        <p:spPr>
          <a:xfrm>
            <a:off x="701211" y="3418048"/>
            <a:ext cx="5863362" cy="1904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ФИО, номер телефона, почта</a:t>
            </a:r>
          </a:p>
          <a:p>
            <a:pPr marL="214313" indent="-214313" algn="l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  <a:latin typeface="+mj-lt"/>
                <a:ea typeface="Istok Web"/>
                <a:cs typeface="Istok Web"/>
                <a:sym typeface="Istok Web"/>
              </a:rPr>
              <a:t>Ссылка на сайт проекта, приложения, соц. сети (если есть)</a:t>
            </a:r>
          </a:p>
        </p:txBody>
      </p:sp>
    </p:spTree>
    <p:extLst>
      <p:ext uri="{BB962C8B-B14F-4D97-AF65-F5344CB8AC3E}">
        <p14:creationId xmlns:p14="http://schemas.microsoft.com/office/powerpoint/2010/main" val="393752686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178</Words>
  <Application>Microsoft Office PowerPoint</Application>
  <PresentationFormat>Экран (4:3)</PresentationFormat>
  <Paragraphs>29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 Black</vt:lpstr>
      <vt:lpstr>Arial</vt:lpstr>
      <vt:lpstr>Simple Light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Расположите заголовок презентации здесь</dc:title>
  <dc:creator>Никита</dc:creator>
  <cp:lastModifiedBy>Konstantin Riza</cp:lastModifiedBy>
  <cp:revision>24</cp:revision>
  <dcterms:modified xsi:type="dcterms:W3CDTF">2019-08-20T09:20:05Z</dcterms:modified>
</cp:coreProperties>
</file>