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6" r:id="rId10"/>
    <p:sldId id="267" r:id="rId11"/>
    <p:sldId id="268" r:id="rId12"/>
    <p:sldId id="270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6"/>
    <p:restoredTop sz="94640"/>
  </p:normalViewPr>
  <p:slideViewPr>
    <p:cSldViewPr snapToGrid="0" snapToObjects="1">
      <p:cViewPr varScale="1">
        <p:scale>
          <a:sx n="136" d="100"/>
          <a:sy n="13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18208" y="4800441"/>
            <a:ext cx="197143" cy="208281"/>
          </a:xfrm>
          <a:prstGeom prst="rect">
            <a:avLst/>
          </a:prstGeom>
        </p:spPr>
        <p:txBody>
          <a:bodyPr lIns="34290" tIns="34290" rIns="34290" bIns="3429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18211" y="4800045"/>
            <a:ext cx="197142" cy="208279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r" defTabSz="685800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7" marR="0" indent="-240029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82880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28600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274320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200400" algn="l" defTabSz="68580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Линия"/>
          <p:cNvSpPr/>
          <p:nvPr/>
        </p:nvSpPr>
        <p:spPr>
          <a:xfrm flipH="1">
            <a:off x="609598" y="-1"/>
            <a:ext cx="4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0" name="pin.png" descr="p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2463800"/>
            <a:ext cx="2413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roup 1.png" descr="Group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81925" y="566737"/>
            <a:ext cx="971550" cy="44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Презентация-партнерствоМонтажная-область-1.png" descr="Презентация-партнерствоМонтажная-область-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3612" y="444500"/>
            <a:ext cx="4178302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15 – 16 апреля, 2021"/>
          <p:cNvSpPr txBox="1"/>
          <p:nvPr/>
        </p:nvSpPr>
        <p:spPr>
          <a:xfrm rot="16200000">
            <a:off x="-564400" y="3849002"/>
            <a:ext cx="175110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15 – 16 апреля, 2021</a:t>
            </a:r>
          </a:p>
        </p:txBody>
      </p:sp>
      <p:sp>
        <p:nvSpPr>
          <p:cNvPr id="34" name="Москва – Лондон"/>
          <p:cNvSpPr txBox="1"/>
          <p:nvPr/>
        </p:nvSpPr>
        <p:spPr>
          <a:xfrm rot="16200000">
            <a:off x="-492391" y="1046468"/>
            <a:ext cx="1607082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Москва – Лондон</a:t>
            </a:r>
          </a:p>
        </p:txBody>
      </p:sp>
      <p:sp>
        <p:nvSpPr>
          <p:cNvPr id="35" name="корпоративный…"/>
          <p:cNvSpPr txBox="1"/>
          <p:nvPr/>
        </p:nvSpPr>
        <p:spPr>
          <a:xfrm>
            <a:off x="972765" y="3230748"/>
            <a:ext cx="4244867" cy="1342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108000" rIns="45719">
            <a:noAutofit/>
          </a:bodyPr>
          <a:lstStyle/>
          <a:p>
            <a:pPr defTabSz="790575">
              <a:lnSpc>
                <a:spcPct val="70000"/>
              </a:lnSpc>
              <a:defRPr sz="24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rPr lang="ru-RU" sz="4000" dirty="0"/>
              <a:t>технологии непрерывных изменений</a:t>
            </a:r>
          </a:p>
        </p:txBody>
      </p:sp>
      <p:sp>
        <p:nvSpPr>
          <p:cNvPr id="36" name="11"/>
          <p:cNvSpPr txBox="1"/>
          <p:nvPr/>
        </p:nvSpPr>
        <p:spPr>
          <a:xfrm>
            <a:off x="6518375" y="3264294"/>
            <a:ext cx="81756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defRPr sz="5400">
                <a:solidFill>
                  <a:srgbClr val="FFFFFF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lvl1pPr>
          </a:lstStyle>
          <a:p>
            <a:r>
              <a:rPr sz="4000" b="1" dirty="0">
                <a:latin typeface="Aeroport" panose="02000000000000000000" pitchFamily="2" charset="0"/>
              </a:rPr>
              <a:t>11</a:t>
            </a:r>
          </a:p>
        </p:txBody>
      </p:sp>
      <p:sp>
        <p:nvSpPr>
          <p:cNvPr id="37" name="часов…"/>
          <p:cNvSpPr txBox="1"/>
          <p:nvPr/>
        </p:nvSpPr>
        <p:spPr>
          <a:xfrm>
            <a:off x="7121095" y="3572070"/>
            <a:ext cx="1632380" cy="183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685800">
              <a:lnSpc>
                <a:spcPts val="1400"/>
              </a:lnSpc>
              <a:defRPr sz="14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rPr lang="ru-RU" dirty="0"/>
              <a:t>ч</a:t>
            </a:r>
            <a:r>
              <a:rPr dirty="0" err="1"/>
              <a:t>асов</a:t>
            </a:r>
            <a:r>
              <a:rPr lang="ru-RU" dirty="0"/>
              <a:t> </a:t>
            </a:r>
            <a:r>
              <a:rPr dirty="0" err="1"/>
              <a:t>контента</a:t>
            </a:r>
            <a:endParaRPr dirty="0"/>
          </a:p>
        </p:txBody>
      </p:sp>
      <p:sp>
        <p:nvSpPr>
          <p:cNvPr id="38" name="1500"/>
          <p:cNvSpPr txBox="1"/>
          <p:nvPr/>
        </p:nvSpPr>
        <p:spPr>
          <a:xfrm>
            <a:off x="5844960" y="3957253"/>
            <a:ext cx="149097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defRPr sz="5400">
                <a:solidFill>
                  <a:srgbClr val="FFFFFF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lvl1pPr>
          </a:lstStyle>
          <a:p>
            <a:r>
              <a:rPr sz="4000" b="1" dirty="0">
                <a:latin typeface="Aeroport" panose="02000000000000000000" pitchFamily="2" charset="0"/>
              </a:rPr>
              <a:t>1500</a:t>
            </a:r>
          </a:p>
        </p:txBody>
      </p:sp>
      <p:sp>
        <p:nvSpPr>
          <p:cNvPr id="39" name="лидеров трансформаций"/>
          <p:cNvSpPr txBox="1"/>
          <p:nvPr/>
        </p:nvSpPr>
        <p:spPr>
          <a:xfrm>
            <a:off x="7121095" y="4112065"/>
            <a:ext cx="1490979" cy="37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lnSpc>
                <a:spcPts val="1400"/>
              </a:lnSpc>
              <a:defRPr sz="14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rPr dirty="0" err="1"/>
              <a:t>лидеров</a:t>
            </a:r>
            <a:r>
              <a:rPr dirty="0"/>
              <a:t> </a:t>
            </a:r>
            <a:r>
              <a:rPr dirty="0" err="1"/>
              <a:t>трансформаций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Прямоугольник"/>
          <p:cNvSpPr/>
          <p:nvPr/>
        </p:nvSpPr>
        <p:spPr>
          <a:xfrm>
            <a:off x="264237" y="327858"/>
            <a:ext cx="3414840" cy="5926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44"/>
            <a:ext cx="9144000" cy="514161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Мы работаем с…"/>
          <p:cNvSpPr txBox="1"/>
          <p:nvPr/>
        </p:nvSpPr>
        <p:spPr>
          <a:xfrm>
            <a:off x="494125" y="451122"/>
            <a:ext cx="6369903" cy="501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6E20EA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С нами работают…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ЧЕЛОВЕК…"/>
          <p:cNvSpPr txBox="1"/>
          <p:nvPr/>
        </p:nvSpPr>
        <p:spPr>
          <a:xfrm>
            <a:off x="692988" y="1647816"/>
            <a:ext cx="2492670" cy="32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171450">
              <a:lnSpc>
                <a:spcPct val="80000"/>
              </a:lnSpc>
              <a:defRPr sz="14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600" dirty="0" err="1"/>
              <a:t>человек</a:t>
            </a:r>
            <a:endParaRPr sz="1600" dirty="0"/>
          </a:p>
          <a:p>
            <a:pPr defTabSz="171450">
              <a:lnSpc>
                <a:spcPct val="80000"/>
              </a:lnSpc>
              <a:defRPr sz="10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rPr dirty="0" err="1"/>
              <a:t>прошли</a:t>
            </a:r>
            <a:r>
              <a:rPr dirty="0"/>
              <a:t> </a:t>
            </a:r>
            <a:r>
              <a:rPr dirty="0" err="1"/>
              <a:t>обучение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нашим</a:t>
            </a:r>
            <a:r>
              <a:rPr dirty="0"/>
              <a:t> </a:t>
            </a:r>
            <a:r>
              <a:rPr dirty="0" err="1"/>
              <a:t>программам</a:t>
            </a:r>
            <a:endParaRPr dirty="0"/>
          </a:p>
        </p:txBody>
      </p:sp>
      <p:sp>
        <p:nvSpPr>
          <p:cNvPr id="202" name="СРЕДНЕЕ NPS…"/>
          <p:cNvSpPr txBox="1"/>
          <p:nvPr/>
        </p:nvSpPr>
        <p:spPr>
          <a:xfrm>
            <a:off x="717266" y="3862492"/>
            <a:ext cx="1574224" cy="76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1450">
              <a:lnSpc>
                <a:spcPct val="80000"/>
              </a:lnSpc>
              <a:defRPr sz="14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600" dirty="0" err="1"/>
              <a:t>среднее</a:t>
            </a:r>
            <a:r>
              <a:rPr sz="1600" dirty="0"/>
              <a:t> </a:t>
            </a:r>
            <a:r>
              <a:rPr sz="1600" dirty="0" err="1"/>
              <a:t>значение</a:t>
            </a:r>
            <a:r>
              <a:rPr sz="1600" dirty="0"/>
              <a:t> </a:t>
            </a:r>
            <a:r>
              <a:rPr sz="1600" dirty="0" err="1"/>
              <a:t>nps</a:t>
            </a:r>
            <a:r>
              <a:rPr dirty="0"/>
              <a:t>, </a:t>
            </a:r>
          </a:p>
          <a:p>
            <a:pPr defTabSz="171450">
              <a:lnSpc>
                <a:spcPct val="80000"/>
              </a:lnSpc>
              <a:defRPr sz="10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rPr dirty="0" err="1"/>
              <a:t>оценка</a:t>
            </a:r>
            <a:r>
              <a:rPr dirty="0"/>
              <a:t> </a:t>
            </a:r>
            <a:r>
              <a:rPr dirty="0" err="1"/>
              <a:t>удовлетворенности</a:t>
            </a:r>
            <a:r>
              <a:rPr dirty="0"/>
              <a:t> </a:t>
            </a:r>
            <a:r>
              <a:rPr dirty="0" err="1"/>
              <a:t>клиентов</a:t>
            </a:r>
            <a:endParaRPr dirty="0"/>
          </a:p>
        </p:txBody>
      </p:sp>
      <p:sp>
        <p:nvSpPr>
          <p:cNvPr id="203" name="КОМПАНИЙ…"/>
          <p:cNvSpPr txBox="1"/>
          <p:nvPr/>
        </p:nvSpPr>
        <p:spPr>
          <a:xfrm>
            <a:off x="3419147" y="3876854"/>
            <a:ext cx="1259890" cy="447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1450">
              <a:lnSpc>
                <a:spcPct val="80000"/>
              </a:lnSpc>
              <a:defRPr sz="14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600" dirty="0" err="1"/>
              <a:t>компаний</a:t>
            </a:r>
            <a:r>
              <a:rPr b="0" dirty="0"/>
              <a:t> </a:t>
            </a:r>
          </a:p>
          <a:p>
            <a:pPr defTabSz="171450">
              <a:lnSpc>
                <a:spcPct val="80000"/>
              </a:lnSpc>
              <a:defRPr sz="10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rPr dirty="0" err="1"/>
              <a:t>поработали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 </a:t>
            </a:r>
            <a:r>
              <a:rPr dirty="0" err="1"/>
              <a:t>нами</a:t>
            </a:r>
            <a:r>
              <a:rPr dirty="0"/>
              <a:t> </a:t>
            </a:r>
          </a:p>
          <a:p>
            <a:pPr defTabSz="171450">
              <a:lnSpc>
                <a:spcPct val="80000"/>
              </a:lnSpc>
              <a:defRPr sz="10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rPr dirty="0" err="1"/>
              <a:t>с</a:t>
            </a:r>
            <a:r>
              <a:rPr dirty="0"/>
              <a:t> 2017 </a:t>
            </a:r>
            <a:r>
              <a:rPr dirty="0" err="1"/>
              <a:t>г</a:t>
            </a:r>
            <a:r>
              <a:rPr dirty="0"/>
              <a:t>.</a:t>
            </a:r>
          </a:p>
        </p:txBody>
      </p:sp>
      <p:sp>
        <p:nvSpPr>
          <p:cNvPr id="204" name="65+"/>
          <p:cNvSpPr txBox="1"/>
          <p:nvPr/>
        </p:nvSpPr>
        <p:spPr>
          <a:xfrm>
            <a:off x="3367432" y="2540462"/>
            <a:ext cx="1700683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685800">
              <a:defRPr sz="7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rPr dirty="0"/>
              <a:t>65+</a:t>
            </a:r>
          </a:p>
        </p:txBody>
      </p:sp>
      <p:sp>
        <p:nvSpPr>
          <p:cNvPr id="205" name="ЛЕТ…"/>
          <p:cNvSpPr txBox="1"/>
          <p:nvPr/>
        </p:nvSpPr>
        <p:spPr>
          <a:xfrm>
            <a:off x="6047537" y="1642919"/>
            <a:ext cx="575479" cy="32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171450">
              <a:lnSpc>
                <a:spcPct val="80000"/>
              </a:lnSpc>
              <a:defRPr sz="14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600" dirty="0" err="1"/>
              <a:t>лет</a:t>
            </a:r>
            <a:endParaRPr sz="1600" dirty="0"/>
          </a:p>
          <a:p>
            <a:pPr defTabSz="171450">
              <a:lnSpc>
                <a:spcPct val="80000"/>
              </a:lnSpc>
              <a:defRPr sz="10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рынке</a:t>
            </a:r>
            <a:r>
              <a:rPr dirty="0"/>
              <a:t> </a:t>
            </a:r>
          </a:p>
        </p:txBody>
      </p:sp>
      <p:sp>
        <p:nvSpPr>
          <p:cNvPr id="206" name="78%"/>
          <p:cNvSpPr txBox="1"/>
          <p:nvPr/>
        </p:nvSpPr>
        <p:spPr>
          <a:xfrm>
            <a:off x="6047537" y="2540462"/>
            <a:ext cx="1983004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685800">
              <a:defRPr sz="7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rPr dirty="0"/>
              <a:t>78%</a:t>
            </a:r>
          </a:p>
        </p:txBody>
      </p:sp>
      <p:sp>
        <p:nvSpPr>
          <p:cNvPr id="207" name="КЛИЕНТОВ,…"/>
          <p:cNvSpPr txBox="1"/>
          <p:nvPr/>
        </p:nvSpPr>
        <p:spPr>
          <a:xfrm>
            <a:off x="6047537" y="3861380"/>
            <a:ext cx="1839351" cy="570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71450">
              <a:lnSpc>
                <a:spcPct val="80000"/>
              </a:lnSpc>
              <a:defRPr sz="14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sz="1600" dirty="0" err="1"/>
              <a:t>клиентов</a:t>
            </a:r>
            <a:r>
              <a:rPr sz="1600" dirty="0"/>
              <a:t>,</a:t>
            </a:r>
          </a:p>
          <a:p>
            <a:pPr defTabSz="171450">
              <a:lnSpc>
                <a:spcPct val="80000"/>
              </a:lnSpc>
              <a:defRPr sz="10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rPr dirty="0" err="1"/>
              <a:t>начавших</a:t>
            </a:r>
            <a:r>
              <a:rPr dirty="0"/>
              <a:t> </a:t>
            </a:r>
            <a:r>
              <a:rPr dirty="0" err="1"/>
              <a:t>работать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нами</a:t>
            </a:r>
            <a:r>
              <a:rPr dirty="0"/>
              <a:t>, </a:t>
            </a:r>
            <a:r>
              <a:rPr dirty="0" err="1"/>
              <a:t>продолжают</a:t>
            </a:r>
            <a:r>
              <a:rPr dirty="0"/>
              <a:t> </a:t>
            </a:r>
            <a:r>
              <a:rPr dirty="0" err="1"/>
              <a:t>сотрудничество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сих</a:t>
            </a:r>
            <a:r>
              <a:rPr dirty="0"/>
              <a:t> </a:t>
            </a:r>
            <a:r>
              <a:rPr dirty="0" err="1"/>
              <a:t>пор</a:t>
            </a:r>
            <a:endParaRPr dirty="0"/>
          </a:p>
        </p:txBody>
      </p:sp>
      <p:sp>
        <p:nvSpPr>
          <p:cNvPr id="208" name="78%"/>
          <p:cNvSpPr txBox="1"/>
          <p:nvPr/>
        </p:nvSpPr>
        <p:spPr>
          <a:xfrm>
            <a:off x="692988" y="344045"/>
            <a:ext cx="4431768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685800">
              <a:defRPr sz="7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t>800 000+</a:t>
            </a:r>
          </a:p>
        </p:txBody>
      </p:sp>
      <p:sp>
        <p:nvSpPr>
          <p:cNvPr id="209" name="65+"/>
          <p:cNvSpPr txBox="1"/>
          <p:nvPr/>
        </p:nvSpPr>
        <p:spPr>
          <a:xfrm>
            <a:off x="6047537" y="344045"/>
            <a:ext cx="93990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685800">
              <a:defRPr sz="7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t>12</a:t>
            </a:r>
          </a:p>
        </p:txBody>
      </p:sp>
      <p:sp>
        <p:nvSpPr>
          <p:cNvPr id="210" name="65+"/>
          <p:cNvSpPr txBox="1"/>
          <p:nvPr/>
        </p:nvSpPr>
        <p:spPr>
          <a:xfrm>
            <a:off x="692988" y="2540462"/>
            <a:ext cx="108750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85800">
              <a:defRPr sz="7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9.1</a:t>
            </a:r>
          </a:p>
        </p:txBody>
      </p:sp>
      <p:sp>
        <p:nvSpPr>
          <p:cNvPr id="211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2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213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et’s…"/>
          <p:cNvSpPr txBox="1"/>
          <p:nvPr/>
        </p:nvSpPr>
        <p:spPr>
          <a:xfrm>
            <a:off x="745092" y="848124"/>
            <a:ext cx="4351340" cy="236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ts val="6000"/>
              </a:lnSpc>
              <a:defRPr sz="6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dirty="0"/>
              <a:t>Let’s</a:t>
            </a:r>
          </a:p>
          <a:p>
            <a:pPr defTabSz="685800">
              <a:lnSpc>
                <a:spcPts val="6000"/>
              </a:lnSpc>
              <a:defRPr sz="6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dirty="0"/>
              <a:t>change</a:t>
            </a:r>
          </a:p>
          <a:p>
            <a:pPr defTabSz="685800">
              <a:lnSpc>
                <a:spcPts val="6000"/>
              </a:lnSpc>
              <a:defRPr sz="6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dirty="0"/>
              <a:t>together!</a:t>
            </a:r>
          </a:p>
        </p:txBody>
      </p:sp>
      <p:sp>
        <p:nvSpPr>
          <p:cNvPr id="228" name="Elena…"/>
          <p:cNvSpPr txBox="1"/>
          <p:nvPr/>
        </p:nvSpPr>
        <p:spPr>
          <a:xfrm>
            <a:off x="4663240" y="4136707"/>
            <a:ext cx="108902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Елена</a:t>
            </a:r>
          </a:p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Черникова</a:t>
            </a:r>
          </a:p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Innovation Culture</a:t>
            </a:r>
          </a:p>
        </p:txBody>
      </p:sp>
      <p:sp>
        <p:nvSpPr>
          <p:cNvPr id="229" name="Организаторы форума:"/>
          <p:cNvSpPr txBox="1"/>
          <p:nvPr/>
        </p:nvSpPr>
        <p:spPr>
          <a:xfrm>
            <a:off x="4647365" y="3414395"/>
            <a:ext cx="1473074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defRPr sz="10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Организаторы форума:</a:t>
            </a:r>
          </a:p>
        </p:txBody>
      </p:sp>
      <p:sp>
        <p:nvSpPr>
          <p:cNvPr id="230" name="Anastasia Khristaforova…"/>
          <p:cNvSpPr txBox="1"/>
          <p:nvPr/>
        </p:nvSpPr>
        <p:spPr>
          <a:xfrm>
            <a:off x="5901490" y="4136707"/>
            <a:ext cx="8413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Анастасия</a:t>
            </a:r>
          </a:p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Хрисанфова</a:t>
            </a:r>
          </a:p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HRDome</a:t>
            </a:r>
          </a:p>
        </p:txBody>
      </p:sp>
      <p:sp>
        <p:nvSpPr>
          <p:cNvPr id="231" name="Ilia…"/>
          <p:cNvSpPr txBox="1"/>
          <p:nvPr/>
        </p:nvSpPr>
        <p:spPr>
          <a:xfrm>
            <a:off x="7047665" y="4136707"/>
            <a:ext cx="78740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Илья</a:t>
            </a:r>
          </a:p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Горбачев</a:t>
            </a:r>
          </a:p>
          <a:p>
            <a:pPr defTabSz="685800">
              <a:lnSpc>
                <a:spcPct val="90000"/>
              </a:lnSpc>
              <a:defRPr sz="8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MarketEmotion</a:t>
            </a:r>
          </a:p>
        </p:txBody>
      </p:sp>
      <p:pic>
        <p:nvPicPr>
          <p:cNvPr id="232" name="1.png" descr="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7353" y="3619182"/>
            <a:ext cx="568326" cy="522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2.png" descr="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7665" y="3619182"/>
            <a:ext cx="533402" cy="53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3.png" descr="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92090" y="3619182"/>
            <a:ext cx="557214" cy="56515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237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55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56" name="управление непрерывными изменениями"/>
          <p:cNvSpPr txBox="1"/>
          <p:nvPr/>
        </p:nvSpPr>
        <p:spPr>
          <a:xfrm>
            <a:off x="501332" y="476250"/>
            <a:ext cx="3856673" cy="1212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управление непрерывными изменениями </a:t>
            </a:r>
          </a:p>
        </p:txBody>
      </p:sp>
      <p:sp>
        <p:nvSpPr>
          <p:cNvPr id="57" name="2020 год разрушил последние надежды на проектный подход в управлении изменениями. Недостаточно делать хорошо то, что вы уже умеете делать. Новая задача бизнеса — меняться непрерывно, невероятно быстро, качественно и эффективно. Это новое требование меняе"/>
          <p:cNvSpPr txBox="1"/>
          <p:nvPr/>
        </p:nvSpPr>
        <p:spPr>
          <a:xfrm>
            <a:off x="591964" y="2120669"/>
            <a:ext cx="6285778" cy="7620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7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t>2020 год разрушил последние надежды на проектный подход в управлении изменениями. Недостаточно делать хорошо то, что вы уже умеете делать. Новая задача бизнеса — меняться непрерывно, невероятно быстро, качественно и эффективно. Это новое требование меняет наше отношение к процессам, управлению, культуре, инструментам и т.д. </a:t>
            </a:r>
          </a:p>
        </p:txBody>
      </p:sp>
      <p:sp>
        <p:nvSpPr>
          <p:cNvPr id="58" name="Лидеров во всем мире сегодня заботят новые задачи:"/>
          <p:cNvSpPr txBox="1"/>
          <p:nvPr/>
        </p:nvSpPr>
        <p:spPr>
          <a:xfrm>
            <a:off x="561839" y="3314797"/>
            <a:ext cx="3856900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685800">
              <a:defRPr sz="11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Лидеров во всем мире сегодня заботят новые задачи: </a:t>
            </a:r>
          </a:p>
        </p:txBody>
      </p:sp>
      <p:sp>
        <p:nvSpPr>
          <p:cNvPr id="59" name="быстрее узнавать новые потребности своих клиентов;…"/>
          <p:cNvSpPr txBox="1"/>
          <p:nvPr/>
        </p:nvSpPr>
        <p:spPr>
          <a:xfrm>
            <a:off x="568160" y="3713481"/>
            <a:ext cx="7494071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3" spcCol="254000"/>
          <a:lstStyle/>
          <a:p>
            <a:pPr marL="139700" indent="-139700" defTabSz="685800">
              <a:lnSpc>
                <a:spcPct val="80000"/>
              </a:lnSpc>
              <a:buClr>
                <a:srgbClr val="6726E6"/>
              </a:buClr>
              <a:buSzPct val="150000"/>
              <a:buChar char="+"/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быстрее узнавать новые потребности своих клиентов;</a:t>
            </a:r>
            <a:br/>
            <a:endParaRPr/>
          </a:p>
          <a:p>
            <a:pPr marL="139700" indent="-139700" defTabSz="685800">
              <a:lnSpc>
                <a:spcPct val="80000"/>
              </a:lnSpc>
              <a:buClr>
                <a:srgbClr val="6726E6"/>
              </a:buClr>
              <a:buSzPct val="150000"/>
              <a:buChar char="+"/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вовлекать сотрудников в трансформационные процессы;</a:t>
            </a:r>
          </a:p>
          <a:p>
            <a:pPr marL="139700" indent="-139700" defTabSz="685800">
              <a:lnSpc>
                <a:spcPct val="80000"/>
              </a:lnSpc>
              <a:buClr>
                <a:srgbClr val="6726E6"/>
              </a:buClr>
              <a:buSzPct val="150000"/>
              <a:buChar char="+"/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увеличить скорость разработки и внедрения решений; </a:t>
            </a:r>
          </a:p>
          <a:p>
            <a:pPr defTabSz="685800">
              <a:lnSpc>
                <a:spcPct val="80000"/>
              </a:lnSpc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endParaRPr/>
          </a:p>
          <a:p>
            <a:pPr marL="139700" indent="-139700" defTabSz="685800">
              <a:lnSpc>
                <a:spcPct val="80000"/>
              </a:lnSpc>
              <a:buClr>
                <a:srgbClr val="6726E6"/>
              </a:buClr>
              <a:buSzPct val="150000"/>
              <a:buChar char="+"/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найти новый эффективный опыт</a:t>
            </a:r>
          </a:p>
          <a:p>
            <a:pPr defTabSz="685800">
              <a:lnSpc>
                <a:spcPct val="80000"/>
              </a:lnSpc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endParaRPr/>
          </a:p>
          <a:p>
            <a:pPr marL="139700" indent="-139700" defTabSz="685800">
              <a:lnSpc>
                <a:spcPct val="80000"/>
              </a:lnSpc>
              <a:buClr>
                <a:srgbClr val="6726E6"/>
              </a:buClr>
              <a:buSzPct val="150000"/>
              <a:buChar char="+"/>
              <a:defRPr sz="11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не потерять энергию во время постоянных изменений.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"/>
          <p:cNvGrpSpPr/>
          <p:nvPr/>
        </p:nvGrpSpPr>
        <p:grpSpPr>
          <a:xfrm>
            <a:off x="4366073" y="3182332"/>
            <a:ext cx="899506" cy="903687"/>
            <a:chOff x="0" y="0"/>
            <a:chExt cx="899504" cy="903686"/>
          </a:xfrm>
        </p:grpSpPr>
        <p:sp>
          <p:nvSpPr>
            <p:cNvPr id="61" name="Овал"/>
            <p:cNvSpPr/>
            <p:nvPr/>
          </p:nvSpPr>
          <p:spPr>
            <a:xfrm>
              <a:off x="-1" y="-1"/>
              <a:ext cx="899506" cy="903688"/>
            </a:xfrm>
            <a:prstGeom prst="ellipse">
              <a:avLst/>
            </a:prstGeom>
            <a:solidFill>
              <a:srgbClr val="5B2BE3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pPr>
              <a:endParaRPr/>
            </a:p>
          </p:txBody>
        </p:sp>
        <p:sp>
          <p:nvSpPr>
            <p:cNvPr id="62" name="Teamset"/>
            <p:cNvSpPr txBox="1"/>
            <p:nvPr/>
          </p:nvSpPr>
          <p:spPr>
            <a:xfrm>
              <a:off x="135933" y="223854"/>
              <a:ext cx="627639" cy="483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lvl1pPr>
            </a:lstStyle>
            <a:p>
              <a:r>
                <a:t>Teamset</a:t>
              </a:r>
            </a:p>
          </p:txBody>
        </p:sp>
      </p:grpSp>
      <p:grpSp>
        <p:nvGrpSpPr>
          <p:cNvPr id="66" name="Группа"/>
          <p:cNvGrpSpPr/>
          <p:nvPr/>
        </p:nvGrpSpPr>
        <p:grpSpPr>
          <a:xfrm>
            <a:off x="4351528" y="2484413"/>
            <a:ext cx="928596" cy="932913"/>
            <a:chOff x="0" y="0"/>
            <a:chExt cx="928594" cy="932911"/>
          </a:xfrm>
        </p:grpSpPr>
        <p:sp>
          <p:nvSpPr>
            <p:cNvPr id="64" name="Овал"/>
            <p:cNvSpPr/>
            <p:nvPr/>
          </p:nvSpPr>
          <p:spPr>
            <a:xfrm>
              <a:off x="-1" y="0"/>
              <a:ext cx="928596" cy="932912"/>
            </a:xfrm>
            <a:prstGeom prst="ellipse">
              <a:avLst/>
            </a:prstGeom>
            <a:solidFill>
              <a:srgbClr val="B736EA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pPr>
              <a:endParaRPr/>
            </a:p>
          </p:txBody>
        </p:sp>
        <p:sp>
          <p:nvSpPr>
            <p:cNvPr id="65" name="Toolset"/>
            <p:cNvSpPr txBox="1"/>
            <p:nvPr/>
          </p:nvSpPr>
          <p:spPr>
            <a:xfrm>
              <a:off x="105000" y="309142"/>
              <a:ext cx="718595" cy="314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lvl1pPr>
            </a:lstStyle>
            <a:p>
              <a:r>
                <a:t>Toolset</a:t>
              </a:r>
            </a:p>
          </p:txBody>
        </p:sp>
      </p:grpSp>
      <p:grpSp>
        <p:nvGrpSpPr>
          <p:cNvPr id="69" name="Группа"/>
          <p:cNvGrpSpPr/>
          <p:nvPr/>
        </p:nvGrpSpPr>
        <p:grpSpPr>
          <a:xfrm>
            <a:off x="4351528" y="1758741"/>
            <a:ext cx="928596" cy="932913"/>
            <a:chOff x="0" y="0"/>
            <a:chExt cx="928594" cy="932911"/>
          </a:xfrm>
        </p:grpSpPr>
        <p:sp>
          <p:nvSpPr>
            <p:cNvPr id="67" name="Овал"/>
            <p:cNvSpPr/>
            <p:nvPr/>
          </p:nvSpPr>
          <p:spPr>
            <a:xfrm>
              <a:off x="-1" y="0"/>
              <a:ext cx="928596" cy="932912"/>
            </a:xfrm>
            <a:prstGeom prst="ellipse">
              <a:avLst/>
            </a:prstGeom>
            <a:solidFill>
              <a:srgbClr val="FF5DF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pPr>
              <a:endParaRPr/>
            </a:p>
          </p:txBody>
        </p:sp>
        <p:sp>
          <p:nvSpPr>
            <p:cNvPr id="68" name="Skillset"/>
            <p:cNvSpPr txBox="1"/>
            <p:nvPr/>
          </p:nvSpPr>
          <p:spPr>
            <a:xfrm>
              <a:off x="198903" y="217679"/>
              <a:ext cx="530786" cy="497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lvl1pPr>
            </a:lstStyle>
            <a:p>
              <a:r>
                <a:t>Skillset</a:t>
              </a:r>
            </a:p>
          </p:txBody>
        </p:sp>
      </p:grpSp>
      <p:grpSp>
        <p:nvGrpSpPr>
          <p:cNvPr id="72" name="Группа"/>
          <p:cNvGrpSpPr/>
          <p:nvPr/>
        </p:nvGrpSpPr>
        <p:grpSpPr>
          <a:xfrm>
            <a:off x="4351528" y="1063870"/>
            <a:ext cx="928596" cy="932913"/>
            <a:chOff x="0" y="0"/>
            <a:chExt cx="928594" cy="932911"/>
          </a:xfrm>
        </p:grpSpPr>
        <p:sp>
          <p:nvSpPr>
            <p:cNvPr id="70" name="Овал"/>
            <p:cNvSpPr/>
            <p:nvPr/>
          </p:nvSpPr>
          <p:spPr>
            <a:xfrm>
              <a:off x="-1" y="-1"/>
              <a:ext cx="928596" cy="932913"/>
            </a:xfrm>
            <a:prstGeom prst="ellipse">
              <a:avLst/>
            </a:prstGeom>
            <a:solidFill>
              <a:srgbClr val="8A4CEE">
                <a:alpha val="7097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pPr>
              <a:endParaRPr/>
            </a:p>
          </p:txBody>
        </p:sp>
        <p:sp>
          <p:nvSpPr>
            <p:cNvPr id="71" name="Mindset"/>
            <p:cNvSpPr txBox="1"/>
            <p:nvPr/>
          </p:nvSpPr>
          <p:spPr>
            <a:xfrm>
              <a:off x="165396" y="217070"/>
              <a:ext cx="603377" cy="498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lvl1pPr>
            </a:lstStyle>
            <a:p>
              <a:r>
                <a:t>Mindset</a:t>
              </a:r>
            </a:p>
          </p:txBody>
        </p:sp>
      </p:grpSp>
      <p:grpSp>
        <p:nvGrpSpPr>
          <p:cNvPr id="75" name="Группа"/>
          <p:cNvGrpSpPr/>
          <p:nvPr/>
        </p:nvGrpSpPr>
        <p:grpSpPr>
          <a:xfrm>
            <a:off x="4351528" y="3832743"/>
            <a:ext cx="928596" cy="932913"/>
            <a:chOff x="0" y="0"/>
            <a:chExt cx="928594" cy="932911"/>
          </a:xfrm>
        </p:grpSpPr>
        <p:sp>
          <p:nvSpPr>
            <p:cNvPr id="73" name="Овал"/>
            <p:cNvSpPr/>
            <p:nvPr/>
          </p:nvSpPr>
          <p:spPr>
            <a:xfrm>
              <a:off x="-1" y="0"/>
              <a:ext cx="928596" cy="932912"/>
            </a:xfrm>
            <a:prstGeom prst="ellipse">
              <a:avLst/>
            </a:prstGeom>
            <a:solidFill>
              <a:srgbClr val="4820DB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pPr>
              <a:endParaRPr/>
            </a:p>
          </p:txBody>
        </p:sp>
        <p:sp>
          <p:nvSpPr>
            <p:cNvPr id="74" name="Placement"/>
            <p:cNvSpPr txBox="1"/>
            <p:nvPr/>
          </p:nvSpPr>
          <p:spPr>
            <a:xfrm>
              <a:off x="93994" y="247284"/>
              <a:ext cx="740606" cy="497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 defTabSz="685800">
                <a:defRPr sz="800">
                  <a:solidFill>
                    <a:srgbClr val="FFFFFF"/>
                  </a:solidFill>
                  <a:latin typeface="Aeroport-Medium"/>
                  <a:ea typeface="Aeroport-Medium"/>
                  <a:cs typeface="Aeroport-Medium"/>
                  <a:sym typeface="Aeroport-Medium"/>
                </a:defRPr>
              </a:lvl1pPr>
            </a:lstStyle>
            <a:p>
              <a:r>
                <a:t>Placement</a:t>
              </a:r>
            </a:p>
          </p:txBody>
        </p:sp>
      </p:grpSp>
      <p:sp>
        <p:nvSpPr>
          <p:cNvPr id="76" name="установки, страхи и мышление участников процесса трансформации;"/>
          <p:cNvSpPr txBox="1"/>
          <p:nvPr/>
        </p:nvSpPr>
        <p:spPr>
          <a:xfrm>
            <a:off x="5498703" y="1336017"/>
            <a:ext cx="2708911" cy="38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установки, страхи и мышление участников процесса трансформации;</a:t>
            </a:r>
          </a:p>
        </p:txBody>
      </p:sp>
      <p:sp>
        <p:nvSpPr>
          <p:cNvPr id="77" name="командное взаимодействие, способность работать кросс-функционально;"/>
          <p:cNvSpPr txBox="1"/>
          <p:nvPr/>
        </p:nvSpPr>
        <p:spPr>
          <a:xfrm>
            <a:off x="5517751" y="3439866"/>
            <a:ext cx="2689863" cy="38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командное взаимодействие, способность работать кросс-функционально;</a:t>
            </a:r>
          </a:p>
        </p:txBody>
      </p:sp>
      <p:sp>
        <p:nvSpPr>
          <p:cNvPr id="78" name="необходимые инструменты и процессы;"/>
          <p:cNvSpPr txBox="1"/>
          <p:nvPr/>
        </p:nvSpPr>
        <p:spPr>
          <a:xfrm>
            <a:off x="5516293" y="2822600"/>
            <a:ext cx="2707325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необходимые инструменты и процессы;</a:t>
            </a:r>
          </a:p>
        </p:txBody>
      </p:sp>
      <p:sp>
        <p:nvSpPr>
          <p:cNvPr id="79" name="пространство и коммуникации, окружение и среда процесса изменений."/>
          <p:cNvSpPr txBox="1"/>
          <p:nvPr/>
        </p:nvSpPr>
        <p:spPr>
          <a:xfrm>
            <a:off x="5516293" y="4104890"/>
            <a:ext cx="2707325" cy="38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пространство и коммуникации, окружение </a:t>
            </a:r>
          </a:p>
          <a:p>
            <a: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и среда процесса изменений.</a:t>
            </a:r>
          </a:p>
        </p:txBody>
      </p:sp>
      <p:sp>
        <p:nvSpPr>
          <p:cNvPr id="80" name="5 фокусов успешной трансформации:"/>
          <p:cNvSpPr txBox="1"/>
          <p:nvPr/>
        </p:nvSpPr>
        <p:spPr>
          <a:xfrm>
            <a:off x="563392" y="2434628"/>
            <a:ext cx="2708911" cy="58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685800">
              <a:lnSpc>
                <a:spcPts val="1800"/>
              </a:lnSpc>
              <a:defRPr sz="20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5 фокусов успешной трансформации*</a:t>
            </a:r>
          </a:p>
        </p:txBody>
      </p:sp>
      <p:sp>
        <p:nvSpPr>
          <p:cNvPr id="81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83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84" name="управление непрерывными изменениями"/>
          <p:cNvSpPr txBox="1"/>
          <p:nvPr/>
        </p:nvSpPr>
        <p:spPr>
          <a:xfrm>
            <a:off x="501332" y="476250"/>
            <a:ext cx="3856673" cy="1212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управление непрерывными изменениями </a:t>
            </a:r>
          </a:p>
        </p:txBody>
      </p:sp>
      <p:sp>
        <p:nvSpPr>
          <p:cNvPr id="85" name="установки, страхи и мышление участников процесса трансформации;"/>
          <p:cNvSpPr txBox="1"/>
          <p:nvPr/>
        </p:nvSpPr>
        <p:spPr>
          <a:xfrm>
            <a:off x="5498703" y="1964848"/>
            <a:ext cx="2708911" cy="520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навыки, качества и компетенции, необходимые для работы в новых условиях </a:t>
            </a:r>
          </a:p>
          <a:p>
            <a:pPr defTabSz="685800">
              <a:lnSpc>
                <a:spcPct val="80000"/>
              </a:lnSpc>
              <a:defRPr sz="9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и в процессе изменений;</a:t>
            </a:r>
          </a:p>
        </p:txBody>
      </p:sp>
      <p:sp>
        <p:nvSpPr>
          <p:cNvPr id="86" name="*подробная информация о фокусах трансформации — на сайте cexd.incult.me"/>
          <p:cNvSpPr txBox="1"/>
          <p:nvPr/>
        </p:nvSpPr>
        <p:spPr>
          <a:xfrm>
            <a:off x="556894" y="4632325"/>
            <a:ext cx="4255136" cy="20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685800">
              <a:defRPr sz="700">
                <a:solidFill>
                  <a:srgbClr val="6E1FEA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*подробная информация о фокусах трансформации — на сайте cexd.incult.me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Энергия. Как помочь себе и команде справляться с выгоранием и заряжаться энергией в процессе изменений?"/>
          <p:cNvSpPr txBox="1"/>
          <p:nvPr/>
        </p:nvSpPr>
        <p:spPr>
          <a:xfrm>
            <a:off x="4842953" y="3942810"/>
            <a:ext cx="2810088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defRPr>
            </a:pPr>
            <a:r>
              <a:rPr dirty="0" err="1"/>
              <a:t>Энергия</a:t>
            </a:r>
            <a:r>
              <a:rPr dirty="0"/>
              <a:t>.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Как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помочь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себе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команде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справляться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выгоранием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заряжаться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энергией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процессе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изменений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?</a:t>
            </a:r>
          </a:p>
        </p:txBody>
      </p:sp>
      <p:sp>
        <p:nvSpPr>
          <p:cNvPr id="89" name="Стратегия. Как планировать, когда горизонт планирования не определен?"/>
          <p:cNvSpPr txBox="1"/>
          <p:nvPr/>
        </p:nvSpPr>
        <p:spPr>
          <a:xfrm>
            <a:off x="947101" y="2170316"/>
            <a:ext cx="2700022" cy="304763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dirty="0" err="1">
                <a:latin typeface="Aeroport-Medium"/>
                <a:ea typeface="Aeroport-Medium"/>
                <a:cs typeface="Aeroport-Medium"/>
                <a:sym typeface="Aeroport-Medium"/>
              </a:rPr>
              <a:t>Стратегия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.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Как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строить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планы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,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когда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горизонт</a:t>
            </a:r>
            <a:r>
              <a:rPr dirty="0">
                <a:solidFill>
                  <a:schemeClr val="accent2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не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определен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?</a:t>
            </a:r>
          </a:p>
        </p:txBody>
      </p:sp>
      <p:sp>
        <p:nvSpPr>
          <p:cNvPr id="90" name="Лидеры. Кто в компании может лидировать и драйвить процесс трансформации?"/>
          <p:cNvSpPr txBox="1"/>
          <p:nvPr/>
        </p:nvSpPr>
        <p:spPr>
          <a:xfrm>
            <a:off x="947101" y="3018182"/>
            <a:ext cx="2700022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dirty="0" err="1">
                <a:latin typeface="Aeroport-Medium"/>
                <a:ea typeface="Aeroport-Medium"/>
                <a:cs typeface="Aeroport-Medium"/>
                <a:sym typeface="Aeroport-Medium"/>
              </a:rPr>
              <a:t>Лидеры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.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Кто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компании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может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лидировать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драйвить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процесс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трансформации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?</a:t>
            </a:r>
          </a:p>
        </p:txBody>
      </p:sp>
      <p:sp>
        <p:nvSpPr>
          <p:cNvPr id="91" name="Культура. (Среда) Как создавать безопасное пространсво для экспериментов?"/>
          <p:cNvSpPr txBox="1"/>
          <p:nvPr/>
        </p:nvSpPr>
        <p:spPr>
          <a:xfrm>
            <a:off x="4842953" y="3014042"/>
            <a:ext cx="2700022" cy="36195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dirty="0" err="1">
                <a:latin typeface="Aeroport-Medium"/>
                <a:ea typeface="Aeroport-Medium"/>
                <a:cs typeface="Aeroport-Medium"/>
                <a:sym typeface="Aeroport-Medium"/>
              </a:rPr>
              <a:t>Среда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.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Как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создавать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безопасное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пространство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для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экспериментов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?</a:t>
            </a:r>
          </a:p>
        </p:txBody>
      </p:sp>
      <p:sp>
        <p:nvSpPr>
          <p:cNvPr id="92" name="Команда. Как вовлекать больше сотрудников в создание позитивных изменений?"/>
          <p:cNvSpPr txBox="1"/>
          <p:nvPr/>
        </p:nvSpPr>
        <p:spPr>
          <a:xfrm>
            <a:off x="947101" y="3942810"/>
            <a:ext cx="2700022" cy="457113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dirty="0" err="1">
                <a:latin typeface="Aeroport-Medium"/>
                <a:ea typeface="Aeroport-Medium"/>
                <a:cs typeface="Aeroport-Medium"/>
                <a:sym typeface="Aeroport-Medium"/>
              </a:rPr>
              <a:t>Команда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.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Как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вовлекать</a:t>
            </a:r>
            <a:r>
              <a:rPr dirty="0">
                <a:solidFill>
                  <a:schemeClr val="accent2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больше</a:t>
            </a:r>
            <a:r>
              <a:rPr dirty="0">
                <a:solidFill>
                  <a:schemeClr val="accent2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сотрудников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создание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lang="ru-RU"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инноваций и постоянный улучшений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?</a:t>
            </a:r>
          </a:p>
        </p:txBody>
      </p:sp>
      <p:sp>
        <p:nvSpPr>
          <p:cNvPr id="93" name="Технологии. Какие инструменты и навыки помогут справиться с постоянно возникающими вызовами на пути трансформации?"/>
          <p:cNvSpPr txBox="1"/>
          <p:nvPr/>
        </p:nvSpPr>
        <p:spPr>
          <a:xfrm>
            <a:off x="4842953" y="2127480"/>
            <a:ext cx="2879963" cy="70485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dirty="0" err="1">
                <a:latin typeface="Aeroport-Medium"/>
                <a:ea typeface="Aeroport-Medium"/>
                <a:cs typeface="Aeroport-Medium"/>
                <a:sym typeface="Aeroport-Medium"/>
              </a:rPr>
              <a:t>Технологии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.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Какие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инструменты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навыки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помогут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справиться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постоянно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возникающими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вызовами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на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пути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 </a:t>
            </a:r>
            <a:r>
              <a:rPr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трансформации</a:t>
            </a:r>
            <a:r>
              <a:rPr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?</a:t>
            </a:r>
          </a:p>
        </p:txBody>
      </p:sp>
      <p:pic>
        <p:nvPicPr>
          <p:cNvPr id="94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" y="2125042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" y="3023877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" y="3922712"/>
            <a:ext cx="323850" cy="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325" y="2125042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325" y="3014042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325" y="3944937"/>
            <a:ext cx="323850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102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103" name="мы создали программу, опираясь на главные фокусы непрерывных трансформаций"/>
          <p:cNvSpPr txBox="1"/>
          <p:nvPr/>
        </p:nvSpPr>
        <p:spPr>
          <a:xfrm>
            <a:off x="501332" y="476249"/>
            <a:ext cx="6521854" cy="121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6525E1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создали</a:t>
            </a:r>
            <a:r>
              <a:rPr dirty="0"/>
              <a:t> </a:t>
            </a:r>
            <a:r>
              <a:rPr dirty="0" err="1"/>
              <a:t>программу</a:t>
            </a:r>
            <a:r>
              <a:rPr dirty="0"/>
              <a:t>, </a:t>
            </a:r>
            <a:r>
              <a:rPr dirty="0" err="1"/>
              <a:t>опираясь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 </a:t>
            </a:r>
            <a:r>
              <a:rPr dirty="0" err="1"/>
              <a:t>главные</a:t>
            </a:r>
            <a:r>
              <a:rPr dirty="0"/>
              <a:t> </a:t>
            </a:r>
            <a:r>
              <a:rPr dirty="0" err="1"/>
              <a:t>фокусы</a:t>
            </a:r>
            <a:r>
              <a:rPr dirty="0"/>
              <a:t> </a:t>
            </a:r>
            <a:r>
              <a:rPr dirty="0" err="1"/>
              <a:t>непрерывных</a:t>
            </a:r>
            <a:r>
              <a:rPr dirty="0"/>
              <a:t> </a:t>
            </a:r>
            <a:r>
              <a:rPr dirty="0" err="1"/>
              <a:t>трансформаций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иния">
            <a:extLst>
              <a:ext uri="{FF2B5EF4-FFF2-40B4-BE49-F238E27FC236}">
                <a16:creationId xmlns:a16="http://schemas.microsoft.com/office/drawing/2014/main" id="{D3761A52-A6A2-C642-9054-AC2E6869F893}"/>
              </a:ext>
            </a:extLst>
          </p:cNvPr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impulse">
            <a:extLst>
              <a:ext uri="{FF2B5EF4-FFF2-40B4-BE49-F238E27FC236}">
                <a16:creationId xmlns:a16="http://schemas.microsoft.com/office/drawing/2014/main" id="{60619DB5-4434-434E-B000-C59C652DAA9F}"/>
              </a:ext>
            </a:extLst>
          </p:cNvPr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6" name="impulseforum.ru">
            <a:extLst>
              <a:ext uri="{FF2B5EF4-FFF2-40B4-BE49-F238E27FC236}">
                <a16:creationId xmlns:a16="http://schemas.microsoft.com/office/drawing/2014/main" id="{B37BD6B0-14C7-E54C-8422-229545DD54CF}"/>
              </a:ext>
            </a:extLst>
          </p:cNvPr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12" name="let’s…">
            <a:extLst>
              <a:ext uri="{FF2B5EF4-FFF2-40B4-BE49-F238E27FC236}">
                <a16:creationId xmlns:a16="http://schemas.microsoft.com/office/drawing/2014/main" id="{B605CDB1-443C-384D-BA51-75D53967AE7F}"/>
              </a:ext>
            </a:extLst>
          </p:cNvPr>
          <p:cNvSpPr txBox="1"/>
          <p:nvPr/>
        </p:nvSpPr>
        <p:spPr>
          <a:xfrm>
            <a:off x="679450" y="3853410"/>
            <a:ext cx="4351340" cy="78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ts val="6000"/>
              </a:lnSpc>
              <a:defRPr sz="6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rPr lang="ru-RU" dirty="0"/>
              <a:t>спикеры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Стратегия. Как планировать, когда горизонт планирования не определен?"/>
          <p:cNvSpPr txBox="1"/>
          <p:nvPr/>
        </p:nvSpPr>
        <p:spPr>
          <a:xfrm>
            <a:off x="947101" y="1814892"/>
            <a:ext cx="2700022" cy="609462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ru-RU" dirty="0">
                <a:latin typeface="Aeroport-Medium"/>
                <a:ea typeface="Aeroport-Medium"/>
                <a:cs typeface="Aeroport-Medium"/>
                <a:sym typeface="Aeroport-Medium"/>
              </a:rPr>
              <a:t>Ирина Меньшикова,</a:t>
            </a:r>
            <a:r>
              <a:rPr dirty="0">
                <a:latin typeface="Aeroport-Medium"/>
                <a:ea typeface="Aeroport-Medium"/>
                <a:cs typeface="Aeroport-Medium"/>
                <a:sym typeface="Aeroport-Medium"/>
              </a:rPr>
              <a:t> </a:t>
            </a:r>
            <a:endParaRPr lang="ru-RU" dirty="0">
              <a:solidFill>
                <a:srgbClr val="000000"/>
              </a:solidFill>
              <a:latin typeface="Aeroport-Light"/>
              <a:ea typeface="Aeroport-Light"/>
              <a:cs typeface="Aeroport-Light"/>
              <a:sym typeface="Aeroport-Light"/>
            </a:endParaRP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ru-RU" dirty="0">
                <a:solidFill>
                  <a:schemeClr val="tx1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Президент </a:t>
            </a:r>
            <a:r>
              <a:rPr lang="en-US" dirty="0">
                <a:solidFill>
                  <a:schemeClr val="tx1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Amway </a:t>
            </a:r>
            <a:r>
              <a:rPr lang="ru-RU" dirty="0">
                <a:solidFill>
                  <a:schemeClr val="tx1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Россия, Казахстан</a:t>
            </a: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ru-RU" b="1"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Свободные профессионалы. Как с ними работать?</a:t>
            </a:r>
            <a:endParaRPr b="1" dirty="0">
              <a:solidFill>
                <a:srgbClr val="000000"/>
              </a:solidFill>
              <a:latin typeface="Aeroport-Light"/>
              <a:ea typeface="Aeroport-Light"/>
              <a:cs typeface="Aeroport-Light"/>
              <a:sym typeface="Aeroport-Light"/>
            </a:endParaRPr>
          </a:p>
        </p:txBody>
      </p:sp>
      <p:sp>
        <p:nvSpPr>
          <p:cNvPr id="90" name="Лидеры. Кто в компании может лидировать и драйвить процесс трансформации?"/>
          <p:cNvSpPr txBox="1"/>
          <p:nvPr/>
        </p:nvSpPr>
        <p:spPr>
          <a:xfrm>
            <a:off x="946783" y="2888460"/>
            <a:ext cx="2700022" cy="761812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ru-RU" dirty="0">
                <a:latin typeface="Aeroport-Medium"/>
                <a:ea typeface="Aeroport-Medium"/>
                <a:cs typeface="Aeroport-Medium"/>
                <a:sym typeface="Aeroport-Medium"/>
              </a:rPr>
              <a:t>Давид Ян,</a:t>
            </a: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en-US"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CEO/Co-Founder </a:t>
            </a:r>
            <a:r>
              <a:rPr lang="en-US" dirty="0" err="1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Yva.ai</a:t>
            </a:r>
            <a:r>
              <a:rPr lang="en-US" dirty="0">
                <a:solidFill>
                  <a:srgbClr val="000000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, </a:t>
            </a:r>
            <a:r>
              <a:rPr lang="ru-RU" dirty="0">
                <a:solidFill>
                  <a:schemeClr val="tx1"/>
                </a:solidFill>
                <a:latin typeface="Aeroport-Light"/>
                <a:ea typeface="Aeroport-Light"/>
                <a:cs typeface="Aeroport-Light"/>
                <a:sym typeface="Aeroport-Light"/>
              </a:rPr>
              <a:t>Основатель и </a:t>
            </a:r>
            <a:r>
              <a:rPr lang="ru-RU" sz="1100" dirty="0">
                <a:solidFill>
                  <a:schemeClr val="tx1"/>
                </a:solidFill>
                <a:sym typeface="Aeroport Light"/>
              </a:rPr>
              <a:t>Председатель совета директоров группы компаний ABBYY, эксперт </a:t>
            </a:r>
            <a:r>
              <a:rPr lang="en-US" sz="1100" dirty="0">
                <a:solidFill>
                  <a:schemeClr val="tx1"/>
                </a:solidFill>
                <a:sym typeface="Aeroport Light"/>
              </a:rPr>
              <a:t>AI</a:t>
            </a: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ru-RU" sz="1100" b="1" dirty="0">
                <a:solidFill>
                  <a:schemeClr val="tx1"/>
                </a:solidFill>
                <a:latin typeface="Aeroport-Light"/>
                <a:ea typeface="Aeroport-Light"/>
                <a:cs typeface="Aeroport-Light"/>
                <a:sym typeface="Aeroport Light"/>
              </a:rPr>
              <a:t>Стратегия непрерывного слушания</a:t>
            </a:r>
            <a:endParaRPr b="1" dirty="0">
              <a:solidFill>
                <a:schemeClr val="tx1"/>
              </a:solidFill>
              <a:latin typeface="Aeroport-Light"/>
              <a:ea typeface="Aeroport-Light"/>
              <a:cs typeface="Aeroport-Light"/>
              <a:sym typeface="Aeroport-Light"/>
            </a:endParaRPr>
          </a:p>
        </p:txBody>
      </p:sp>
      <p:sp>
        <p:nvSpPr>
          <p:cNvPr id="92" name="Команда. Как вовлекать больше сотрудников в создание позитивных изменений?"/>
          <p:cNvSpPr txBox="1"/>
          <p:nvPr/>
        </p:nvSpPr>
        <p:spPr>
          <a:xfrm>
            <a:off x="947101" y="3942810"/>
            <a:ext cx="2700022" cy="609462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ru-RU" dirty="0">
                <a:latin typeface="Aeroport-Medium"/>
                <a:ea typeface="Aeroport-Medium"/>
                <a:cs typeface="Aeroport-Medium"/>
                <a:sym typeface="Aeroport-Medium"/>
              </a:rPr>
              <a:t>Иван </a:t>
            </a:r>
            <a:r>
              <a:rPr lang="ru-RU" dirty="0" err="1">
                <a:latin typeface="Aeroport-Medium"/>
                <a:ea typeface="Aeroport-Medium"/>
                <a:cs typeface="Aeroport-Medium"/>
                <a:sym typeface="Aeroport-Medium"/>
              </a:rPr>
              <a:t>Булаев</a:t>
            </a:r>
            <a:r>
              <a:rPr lang="ru-RU" dirty="0">
                <a:latin typeface="Aeroport-Medium"/>
                <a:ea typeface="Aeroport-Medium"/>
                <a:cs typeface="Aeroport-Medium"/>
                <a:sym typeface="Aeroport-Medium"/>
              </a:rPr>
              <a:t>,</a:t>
            </a: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en" sz="1100" dirty="0">
                <a:solidFill>
                  <a:schemeClr val="tx1"/>
                </a:solidFill>
                <a:sym typeface="Aeroport Light"/>
              </a:rPr>
              <a:t>General Manager, Russia &amp; CIS at Amazon Web Services (AWS)</a:t>
            </a:r>
            <a:endParaRPr lang="ru-RU" sz="1100" dirty="0">
              <a:solidFill>
                <a:schemeClr val="tx1"/>
              </a:solidFill>
              <a:sym typeface="Aeroport Light"/>
            </a:endParaRPr>
          </a:p>
          <a:p>
            <a:pPr defTabSz="685800">
              <a:lnSpc>
                <a:spcPct val="90000"/>
              </a:lnSpc>
              <a:defRPr sz="1100">
                <a:solidFill>
                  <a:srgbClr val="6E20EA"/>
                </a:solidFill>
                <a:latin typeface="Aeroport Light"/>
                <a:ea typeface="Aeroport Light"/>
                <a:cs typeface="Aeroport Light"/>
                <a:sym typeface="Aeroport Light"/>
              </a:defRPr>
            </a:pPr>
            <a:r>
              <a:rPr lang="en-US" sz="1100" b="1" dirty="0">
                <a:solidFill>
                  <a:schemeClr val="tx1"/>
                </a:solidFill>
                <a:sym typeface="Aeroport Light"/>
              </a:rPr>
              <a:t>Innovate like Amazon</a:t>
            </a:r>
            <a:endParaRPr b="1" dirty="0">
              <a:solidFill>
                <a:schemeClr val="tx1"/>
              </a:solidFill>
              <a:latin typeface="Aeroport-Light"/>
              <a:ea typeface="Aeroport-Light"/>
              <a:cs typeface="Aeroport-Light"/>
              <a:sym typeface="Aeroport-Light"/>
            </a:endParaRPr>
          </a:p>
        </p:txBody>
      </p:sp>
      <p:pic>
        <p:nvPicPr>
          <p:cNvPr id="94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" y="1769618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332" y="2894155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50" y="3922712"/>
            <a:ext cx="323850" cy="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325" y="1769618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007" y="2884320"/>
            <a:ext cx="323850" cy="32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325" y="3944937"/>
            <a:ext cx="323850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102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103" name="мы создали программу, опираясь на главные фокусы непрерывных трансформаций"/>
          <p:cNvSpPr txBox="1"/>
          <p:nvPr/>
        </p:nvSpPr>
        <p:spPr>
          <a:xfrm>
            <a:off x="501332" y="476249"/>
            <a:ext cx="6521854" cy="47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6525E1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rPr lang="ru-RU" dirty="0"/>
              <a:t>14+ лидеров со всего мира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29D877-8666-E446-9F9D-2E7BF44BC223}"/>
              </a:ext>
            </a:extLst>
          </p:cNvPr>
          <p:cNvSpPr txBox="1"/>
          <p:nvPr/>
        </p:nvSpPr>
        <p:spPr>
          <a:xfrm>
            <a:off x="4852905" y="3942810"/>
            <a:ext cx="2879955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u="none" strike="noStrike" cap="none" spc="0" normalizeH="0" baseline="0" dirty="0" err="1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 Light" panose="02000000000000000000" pitchFamily="2" charset="0"/>
                <a:sym typeface="Calibri"/>
              </a:rPr>
              <a:t>Надия</a:t>
            </a:r>
            <a:r>
              <a:rPr kumimoji="0" lang="ru-RU" sz="1100" b="1" u="none" strike="noStrike" cap="none" spc="0" normalizeH="0" baseline="0" dirty="0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 Light" panose="02000000000000000000" pitchFamily="2" charset="0"/>
                <a:sym typeface="Calibri"/>
              </a:rPr>
              <a:t> Черкасова</a:t>
            </a:r>
            <a:r>
              <a:rPr lang="en-US" sz="1100" b="1" dirty="0">
                <a:solidFill>
                  <a:srgbClr val="6F1FEA"/>
                </a:solidFill>
                <a:latin typeface="Aeroport Light" panose="02000000000000000000" pitchFamily="2" charset="0"/>
              </a:rPr>
              <a:t>,</a:t>
            </a:r>
            <a:endParaRPr kumimoji="0" lang="ru-RU" sz="1100" b="1" u="none" strike="noStrike" cap="none" spc="0" normalizeH="0" baseline="0" dirty="0">
              <a:ln>
                <a:noFill/>
              </a:ln>
              <a:solidFill>
                <a:srgbClr val="6F1FEA"/>
              </a:solidFill>
              <a:effectLst/>
              <a:uFillTx/>
              <a:latin typeface="Aeroport Light" panose="02000000000000000000" pitchFamily="2" charset="0"/>
              <a:sym typeface="Calibri"/>
            </a:endParaRPr>
          </a:p>
          <a:p>
            <a:r>
              <a:rPr lang="ru-RU" sz="1100" dirty="0">
                <a:solidFill>
                  <a:schemeClr val="tx1"/>
                </a:solidFill>
                <a:latin typeface="Aeroport Light" panose="02000000000000000000" pitchFamily="2" charset="0"/>
              </a:rPr>
              <a:t>Заместитель президента — председателя правления банка «Открытие»</a:t>
            </a:r>
          </a:p>
          <a:p>
            <a:r>
              <a:rPr lang="ru-RU" sz="1100" b="1">
                <a:solidFill>
                  <a:schemeClr val="tx1"/>
                </a:solidFill>
                <a:latin typeface="Aeroport Light" panose="02000000000000000000" pitchFamily="2" charset="0"/>
              </a:rPr>
              <a:t>Энергия изменений</a:t>
            </a:r>
            <a:endParaRPr lang="ru-RU" sz="1100" b="1" dirty="0">
              <a:solidFill>
                <a:schemeClr val="tx1"/>
              </a:solidFill>
              <a:latin typeface="Aeroport Ligh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AEB6C0-E284-AC47-92D4-8C7D410ECD4A}"/>
              </a:ext>
            </a:extLst>
          </p:cNvPr>
          <p:cNvSpPr txBox="1"/>
          <p:nvPr/>
        </p:nvSpPr>
        <p:spPr>
          <a:xfrm>
            <a:off x="4852587" y="2884320"/>
            <a:ext cx="1982270" cy="600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" panose="02000000000000000000" pitchFamily="2" charset="0"/>
                <a:sym typeface="Calibri"/>
              </a:rPr>
              <a:t>Елена Черникова</a:t>
            </a:r>
            <a:r>
              <a:rPr kumimoji="0" lang="ru-RU" sz="1100" b="0" i="0" u="none" strike="noStrike" cap="none" spc="0" normalizeH="0" baseline="0" dirty="0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" panose="02000000000000000000" pitchFamily="2" charset="0"/>
                <a:sym typeface="Calibri"/>
              </a:rPr>
              <a:t>,</a:t>
            </a:r>
          </a:p>
          <a:p>
            <a:r>
              <a:rPr lang="en-US" sz="1100" dirty="0">
                <a:solidFill>
                  <a:schemeClr val="tx1"/>
                </a:solidFill>
                <a:latin typeface="Aeroport Light" panose="02000000000000000000" pitchFamily="2" charset="0"/>
              </a:rPr>
              <a:t>CEO</a:t>
            </a:r>
            <a:r>
              <a:rPr lang="ru-RU" sz="1100" dirty="0">
                <a:solidFill>
                  <a:schemeClr val="tx1"/>
                </a:solidFill>
                <a:latin typeface="Aeroport Light" panose="02000000000000000000" pitchFamily="2" charset="0"/>
              </a:rPr>
              <a:t> «Культуры Инноваций»</a:t>
            </a:r>
          </a:p>
          <a:p>
            <a:r>
              <a:rPr lang="ru-RU" sz="1100" b="1" dirty="0">
                <a:solidFill>
                  <a:schemeClr val="tx1"/>
                </a:solidFill>
                <a:latin typeface="Aeroport Light" panose="02000000000000000000" pitchFamily="2" charset="0"/>
              </a:rPr>
              <a:t>Квантовая стратегия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D4C05-F3DD-6C48-A627-C5B46CA7F34D}"/>
              </a:ext>
            </a:extLst>
          </p:cNvPr>
          <p:cNvSpPr txBox="1"/>
          <p:nvPr/>
        </p:nvSpPr>
        <p:spPr>
          <a:xfrm>
            <a:off x="4852904" y="1769618"/>
            <a:ext cx="3065607" cy="938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" panose="02000000000000000000" pitchFamily="2" charset="0"/>
                <a:sym typeface="Calibri"/>
              </a:rPr>
              <a:t>Илья </a:t>
            </a:r>
            <a:r>
              <a:rPr kumimoji="0" lang="ru-RU" sz="1100" b="1" i="0" u="none" strike="noStrike" cap="none" spc="0" normalizeH="0" baseline="0" dirty="0" err="1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" panose="02000000000000000000" pitchFamily="2" charset="0"/>
                <a:sym typeface="Calibri"/>
              </a:rPr>
              <a:t>Кретов</a:t>
            </a:r>
            <a:r>
              <a:rPr kumimoji="0" lang="ru-RU" sz="1100" b="0" i="0" u="none" strike="noStrike" cap="none" spc="0" normalizeH="0" baseline="0" dirty="0">
                <a:ln>
                  <a:noFill/>
                </a:ln>
                <a:solidFill>
                  <a:srgbClr val="6F1FEA"/>
                </a:solidFill>
                <a:effectLst/>
                <a:uFillTx/>
                <a:latin typeface="Aeroport" panose="02000000000000000000" pitchFamily="2" charset="0"/>
                <a:sym typeface="Calibri"/>
              </a:rPr>
              <a:t>,</a:t>
            </a:r>
          </a:p>
          <a:p>
            <a:r>
              <a:rPr lang="ru-RU" sz="1100" dirty="0">
                <a:solidFill>
                  <a:schemeClr val="tx1"/>
                </a:solidFill>
                <a:latin typeface="Aeroport Light" panose="02000000000000000000" pitchFamily="2" charset="0"/>
              </a:rPr>
              <a:t>генеральный директор </a:t>
            </a:r>
            <a:r>
              <a:rPr lang="ru-RU" sz="1100" dirty="0" err="1">
                <a:solidFill>
                  <a:schemeClr val="tx1"/>
                </a:solidFill>
                <a:latin typeface="Aeroport Light" panose="02000000000000000000" pitchFamily="2" charset="0"/>
              </a:rPr>
              <a:t>eBay</a:t>
            </a:r>
            <a:r>
              <a:rPr lang="ru-RU" sz="1100" dirty="0">
                <a:solidFill>
                  <a:schemeClr val="tx1"/>
                </a:solidFill>
                <a:latin typeface="Aeroport Light" panose="02000000000000000000" pitchFamily="2" charset="0"/>
              </a:rPr>
              <a:t> на глобальных</a:t>
            </a:r>
          </a:p>
          <a:p>
            <a:r>
              <a:rPr lang="ru-RU" sz="1100" dirty="0">
                <a:solidFill>
                  <a:schemeClr val="tx1"/>
                </a:solidFill>
                <a:latin typeface="Aeroport Light" panose="02000000000000000000" pitchFamily="2" charset="0"/>
              </a:rPr>
              <a:t>развивающихся рынках</a:t>
            </a:r>
          </a:p>
          <a:p>
            <a:r>
              <a:rPr lang="ru-RU" sz="1100" b="1" dirty="0">
                <a:solidFill>
                  <a:schemeClr val="tx1"/>
                </a:solidFill>
                <a:latin typeface="Aeroport Light" panose="02000000000000000000" pitchFamily="2" charset="0"/>
              </a:rPr>
              <a:t>Как управлять командой и завоевать 200 стран</a:t>
            </a:r>
          </a:p>
        </p:txBody>
      </p:sp>
    </p:spTree>
    <p:extLst>
      <p:ext uri="{BB962C8B-B14F-4D97-AF65-F5344CB8AC3E}">
        <p14:creationId xmlns:p14="http://schemas.microsoft.com/office/powerpoint/2010/main" val="33642941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онимая запрос компаний-инноваторов и действительность трансформации бизнеса мы создали новый формат мероприятия - experience forum."/>
          <p:cNvSpPr txBox="1"/>
          <p:nvPr/>
        </p:nvSpPr>
        <p:spPr>
          <a:xfrm>
            <a:off x="543574" y="1749394"/>
            <a:ext cx="3991305" cy="134493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defTabSz="685800">
              <a:lnSpc>
                <a:spcPct val="90000"/>
              </a:lnSpc>
              <a:spcBef>
                <a:spcPts val="900"/>
              </a:spcBef>
              <a:defRPr sz="11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Вместе с командой форума и бизнесом мы также отреагировали на вызовы непрерывных трансформаций и создали абсолютно новый формат, который позволяет: </a:t>
            </a:r>
          </a:p>
          <a:p>
            <a:pPr marL="127000" indent="-127000" defTabSz="685800">
              <a:spcBef>
                <a:spcPts val="300"/>
              </a:spcBef>
              <a:buClr>
                <a:srgbClr val="FFFFFF"/>
              </a:buClr>
              <a:buSzPct val="130000"/>
              <a:buChar char="+"/>
              <a:defRPr sz="11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персонализировать контент под свои задачи;</a:t>
            </a:r>
          </a:p>
          <a:p>
            <a:pPr marL="127000" indent="-127000" defTabSz="685800">
              <a:spcBef>
                <a:spcPts val="300"/>
              </a:spcBef>
              <a:buClr>
                <a:srgbClr val="FFFFFF"/>
              </a:buClr>
              <a:buSzPct val="130000"/>
              <a:buChar char="+"/>
              <a:defRPr sz="11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вовлечь участников; </a:t>
            </a:r>
          </a:p>
          <a:p>
            <a:pPr marL="127000" indent="-127000" defTabSz="685800">
              <a:spcBef>
                <a:spcPts val="300"/>
              </a:spcBef>
              <a:buClr>
                <a:srgbClr val="FFFFFF"/>
              </a:buClr>
              <a:buSzPct val="130000"/>
              <a:buChar char="+"/>
              <a:defRPr sz="11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запустить реальные проекты по итогу. </a:t>
            </a:r>
          </a:p>
        </p:txBody>
      </p:sp>
      <p:sp>
        <p:nvSpPr>
          <p:cNvPr id="108" name="Бекграунд участников IMPULS"/>
          <p:cNvSpPr txBox="1"/>
          <p:nvPr/>
        </p:nvSpPr>
        <p:spPr>
          <a:xfrm>
            <a:off x="581674" y="3688581"/>
            <a:ext cx="1189275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Формирование запроса </a:t>
            </a:r>
          </a:p>
          <a:p>
            <a: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от участников</a:t>
            </a:r>
          </a:p>
        </p:txBody>
      </p:sp>
      <p:sp>
        <p:nvSpPr>
          <p:cNvPr id="109" name="Проекция пути пользователя IMPULS"/>
          <p:cNvSpPr txBox="1"/>
          <p:nvPr/>
        </p:nvSpPr>
        <p:spPr>
          <a:xfrm>
            <a:off x="2509603" y="3688581"/>
            <a:ext cx="1197665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Персонализация контента и пути участия </a:t>
            </a:r>
          </a:p>
        </p:txBody>
      </p:sp>
      <p:sp>
        <p:nvSpPr>
          <p:cNvPr id="110" name="Опыт пользователя после IMPULS"/>
          <p:cNvSpPr txBox="1"/>
          <p:nvPr/>
        </p:nvSpPr>
        <p:spPr>
          <a:xfrm>
            <a:off x="4565319" y="3688581"/>
            <a:ext cx="1272122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Групповая работа и приземление инсайтов</a:t>
            </a:r>
          </a:p>
        </p:txBody>
      </p:sp>
      <p:sp>
        <p:nvSpPr>
          <p:cNvPr id="111" name="+"/>
          <p:cNvSpPr txBox="1"/>
          <p:nvPr/>
        </p:nvSpPr>
        <p:spPr>
          <a:xfrm>
            <a:off x="2019587" y="3774306"/>
            <a:ext cx="118254" cy="3429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defRPr sz="2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+</a:t>
            </a:r>
          </a:p>
        </p:txBody>
      </p:sp>
      <p:sp>
        <p:nvSpPr>
          <p:cNvPr id="112" name="="/>
          <p:cNvSpPr txBox="1"/>
          <p:nvPr/>
        </p:nvSpPr>
        <p:spPr>
          <a:xfrm>
            <a:off x="6165646" y="3774306"/>
            <a:ext cx="118255" cy="3429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defRPr sz="2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=</a:t>
            </a:r>
          </a:p>
        </p:txBody>
      </p:sp>
      <p:sp>
        <p:nvSpPr>
          <p:cNvPr id="113" name="EXPERIENCE…"/>
          <p:cNvSpPr txBox="1"/>
          <p:nvPr/>
        </p:nvSpPr>
        <p:spPr>
          <a:xfrm>
            <a:off x="6644692" y="3688581"/>
            <a:ext cx="1175727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EXPERIENCE</a:t>
            </a:r>
          </a:p>
          <a:p>
            <a: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FORUM</a:t>
            </a:r>
          </a:p>
          <a:p>
            <a:pPr defTabSz="685800">
              <a:lnSpc>
                <a:spcPct val="90000"/>
              </a:lnSpc>
              <a:defRPr sz="11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IMPULSE</a:t>
            </a:r>
          </a:p>
        </p:txBody>
      </p:sp>
      <p:sp>
        <p:nvSpPr>
          <p:cNvPr id="114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116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117" name="Управление непрерывными изменениями"/>
          <p:cNvSpPr txBox="1"/>
          <p:nvPr/>
        </p:nvSpPr>
        <p:spPr>
          <a:xfrm>
            <a:off x="501331" y="476250"/>
            <a:ext cx="6298251" cy="85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experience forum — уникальный формат работы </a:t>
            </a:r>
          </a:p>
        </p:txBody>
      </p:sp>
      <p:sp>
        <p:nvSpPr>
          <p:cNvPr id="118" name="+"/>
          <p:cNvSpPr txBox="1"/>
          <p:nvPr/>
        </p:nvSpPr>
        <p:spPr>
          <a:xfrm>
            <a:off x="4102566" y="3774306"/>
            <a:ext cx="118254" cy="3429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00">
              <a:defRPr sz="2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Линия"/>
          <p:cNvSpPr/>
          <p:nvPr/>
        </p:nvSpPr>
        <p:spPr>
          <a:xfrm flipH="1">
            <a:off x="1091057" y="3058809"/>
            <a:ext cx="859503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марафон"/>
          <p:cNvSpPr txBox="1"/>
          <p:nvPr/>
        </p:nvSpPr>
        <p:spPr>
          <a:xfrm>
            <a:off x="579993" y="2310123"/>
            <a:ext cx="1162409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Марафон</a:t>
            </a:r>
          </a:p>
          <a:p>
            <a: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«Энергия изменений»</a:t>
            </a:r>
          </a:p>
        </p:txBody>
      </p:sp>
      <p:sp>
        <p:nvSpPr>
          <p:cNvPr id="122" name="impulse…"/>
          <p:cNvSpPr txBox="1"/>
          <p:nvPr/>
        </p:nvSpPr>
        <p:spPr>
          <a:xfrm>
            <a:off x="2140949" y="2310123"/>
            <a:ext cx="95897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Impulse Forum </a:t>
            </a:r>
          </a:p>
          <a:p>
            <a: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15–16 апреля</a:t>
            </a:r>
          </a:p>
        </p:txBody>
      </p:sp>
      <p:sp>
        <p:nvSpPr>
          <p:cNvPr id="123" name="masterminds"/>
          <p:cNvSpPr txBox="1"/>
          <p:nvPr/>
        </p:nvSpPr>
        <p:spPr>
          <a:xfrm>
            <a:off x="3793797" y="2310123"/>
            <a:ext cx="1013969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5 Mastermindes</a:t>
            </a:r>
          </a:p>
        </p:txBody>
      </p:sp>
      <p:sp>
        <p:nvSpPr>
          <p:cNvPr id="124" name="итоговый отчет…"/>
          <p:cNvSpPr txBox="1"/>
          <p:nvPr/>
        </p:nvSpPr>
        <p:spPr>
          <a:xfrm>
            <a:off x="7045828" y="2310123"/>
            <a:ext cx="116240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Итоговый отчет </a:t>
            </a:r>
          </a:p>
          <a:p>
            <a: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pPr>
            <a:r>
              <a:t>по инсайтам</a:t>
            </a:r>
          </a:p>
        </p:txBody>
      </p:sp>
      <p:sp>
        <p:nvSpPr>
          <p:cNvPr id="125" name="Impulse у тебя…"/>
          <p:cNvSpPr txBox="1"/>
          <p:nvPr/>
        </p:nvSpPr>
        <p:spPr>
          <a:xfrm>
            <a:off x="5549739" y="2310123"/>
            <a:ext cx="51143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80000"/>
              </a:lnSpc>
              <a:defRPr sz="1000" b="1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Insights</a:t>
            </a:r>
          </a:p>
        </p:txBody>
      </p:sp>
      <p:sp>
        <p:nvSpPr>
          <p:cNvPr id="126" name="Бекграунд участников IMPULS"/>
          <p:cNvSpPr txBox="1"/>
          <p:nvPr/>
        </p:nvSpPr>
        <p:spPr>
          <a:xfrm>
            <a:off x="579993" y="3494337"/>
            <a:ext cx="1296094" cy="46736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Сбор команды</a:t>
            </a:r>
          </a:p>
          <a:p>
            <a: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3 недели совместной работы</a:t>
            </a:r>
          </a:p>
        </p:txBody>
      </p:sp>
      <p:sp>
        <p:nvSpPr>
          <p:cNvPr id="127" name="Бекграунд участников IMPULS"/>
          <p:cNvSpPr txBox="1"/>
          <p:nvPr/>
        </p:nvSpPr>
        <p:spPr>
          <a:xfrm>
            <a:off x="2140949" y="3494337"/>
            <a:ext cx="1344186" cy="46736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Работа с модератором </a:t>
            </a:r>
          </a:p>
          <a:p>
            <a: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2 дня (5+ часов работы с инсайтами) </a:t>
            </a:r>
          </a:p>
        </p:txBody>
      </p:sp>
      <p:sp>
        <p:nvSpPr>
          <p:cNvPr id="128" name="Бекграунд участников IMPULS"/>
          <p:cNvSpPr txBox="1"/>
          <p:nvPr/>
        </p:nvSpPr>
        <p:spPr>
          <a:xfrm>
            <a:off x="3793797" y="3494337"/>
            <a:ext cx="1344186" cy="42926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t>5 дней — 5 фокусов трансформаций (сборки  с лидерами)</a:t>
            </a:r>
          </a:p>
        </p:txBody>
      </p:sp>
      <p:sp>
        <p:nvSpPr>
          <p:cNvPr id="129" name="Бекграунд участников IMPULS"/>
          <p:cNvSpPr txBox="1"/>
          <p:nvPr/>
        </p:nvSpPr>
        <p:spPr>
          <a:xfrm>
            <a:off x="7045828" y="3494337"/>
            <a:ext cx="1296094" cy="42926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pPr>
            <a:r>
              <a:t>Персонализи-рованный отчет </a:t>
            </a:r>
            <a:br/>
            <a:r>
              <a:t>для команды </a:t>
            </a:r>
          </a:p>
        </p:txBody>
      </p:sp>
      <p:sp>
        <p:nvSpPr>
          <p:cNvPr id="130" name="Бекграунд участников IMPULS"/>
          <p:cNvSpPr txBox="1"/>
          <p:nvPr/>
        </p:nvSpPr>
        <p:spPr>
          <a:xfrm>
            <a:off x="5549739" y="3494337"/>
            <a:ext cx="1162409" cy="33586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88900" indent="-88900" defTabSz="685800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eroport-Light"/>
                <a:ea typeface="Aeroport-Light"/>
                <a:cs typeface="Aeroport-Light"/>
                <a:sym typeface="Aeroport-Light"/>
              </a:defRPr>
            </a:lvl1pPr>
          </a:lstStyle>
          <a:p>
            <a:r>
              <a:rPr dirty="0" err="1"/>
              <a:t>Встреча</a:t>
            </a:r>
            <a:r>
              <a:rPr dirty="0"/>
              <a:t> </a:t>
            </a:r>
            <a:r>
              <a:rPr dirty="0" err="1"/>
              <a:t>команды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приземлению</a:t>
            </a:r>
            <a:r>
              <a:rPr dirty="0"/>
              <a:t> </a:t>
            </a:r>
            <a:r>
              <a:rPr dirty="0" err="1"/>
              <a:t>инсайтов</a:t>
            </a:r>
            <a:r>
              <a:rPr lang="en-US" dirty="0"/>
              <a:t>*</a:t>
            </a:r>
            <a:r>
              <a:rPr dirty="0"/>
              <a:t> </a:t>
            </a:r>
          </a:p>
        </p:txBody>
      </p:sp>
      <p:sp>
        <p:nvSpPr>
          <p:cNvPr id="131" name="Линия"/>
          <p:cNvSpPr/>
          <p:nvPr/>
        </p:nvSpPr>
        <p:spPr>
          <a:xfrm flipH="1">
            <a:off x="8464549" y="-1"/>
            <a:ext cx="1" cy="514350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133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FFFFFF"/>
                </a:solidFill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134" name="Управление непрерывными изменениями"/>
          <p:cNvSpPr txBox="1"/>
          <p:nvPr/>
        </p:nvSpPr>
        <p:spPr>
          <a:xfrm>
            <a:off x="501331" y="476250"/>
            <a:ext cx="6298251" cy="85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790575">
              <a:lnSpc>
                <a:spcPts val="2800"/>
              </a:lnSpc>
              <a:defRPr sz="3200">
                <a:solidFill>
                  <a:srgbClr val="FFFFFF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lvl1pPr>
          </a:lstStyle>
          <a:p>
            <a:r>
              <a:t>experience forum — уникальный формат работы </a:t>
            </a:r>
          </a:p>
        </p:txBody>
      </p:sp>
      <p:pic>
        <p:nvPicPr>
          <p:cNvPr id="135" name="Слой 4.png" descr="Слой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0949" y="2898472"/>
            <a:ext cx="320676" cy="32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Слой 4.png" descr="Слой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993" y="2898472"/>
            <a:ext cx="320676" cy="32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Слой 4.png" descr="Слой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3797" y="2898472"/>
            <a:ext cx="320676" cy="32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Слой 4.png" descr="Слой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5828" y="2898472"/>
            <a:ext cx="320676" cy="32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Слой 4.png" descr="Слой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9739" y="2898472"/>
            <a:ext cx="320676" cy="32067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Линия"/>
          <p:cNvSpPr/>
          <p:nvPr/>
        </p:nvSpPr>
        <p:spPr>
          <a:xfrm flipH="1">
            <a:off x="2697960" y="3058809"/>
            <a:ext cx="859503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Линия"/>
          <p:cNvSpPr/>
          <p:nvPr/>
        </p:nvSpPr>
        <p:spPr>
          <a:xfrm flipH="1">
            <a:off x="4402355" y="3058809"/>
            <a:ext cx="859503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Линия"/>
          <p:cNvSpPr/>
          <p:nvPr/>
        </p:nvSpPr>
        <p:spPr>
          <a:xfrm flipH="1">
            <a:off x="6028370" y="3058809"/>
            <a:ext cx="859503" cy="1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FB7FA-6FFF-224E-AA3D-385F3F0851A1}"/>
              </a:ext>
            </a:extLst>
          </p:cNvPr>
          <p:cNvSpPr txBox="1"/>
          <p:nvPr/>
        </p:nvSpPr>
        <p:spPr>
          <a:xfrm>
            <a:off x="5998588" y="4428430"/>
            <a:ext cx="2094480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bg1"/>
                </a:solidFill>
                <a:latin typeface="Aeroport" panose="02000000000000000000" pitchFamily="2" charset="0"/>
              </a:rPr>
              <a:t>*</a:t>
            </a:r>
            <a:r>
              <a:rPr lang="ru-RU" sz="800" dirty="0">
                <a:solidFill>
                  <a:schemeClr val="bg1"/>
                </a:solidFill>
                <a:latin typeface="Aeroport" panose="02000000000000000000" pitchFamily="2" charset="0"/>
              </a:rPr>
              <a:t>для участников корпоративного пакета</a:t>
            </a: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eroport" panose="02000000000000000000" pitchFamily="2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431" y="1749325"/>
            <a:ext cx="323852" cy="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567" y="2790724"/>
            <a:ext cx="323852" cy="32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8911" y="1749325"/>
            <a:ext cx="323852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«Культура Инноваций» – тренинговая компания №1 2020 года (trainings.ru)."/>
          <p:cNvSpPr txBox="1"/>
          <p:nvPr/>
        </p:nvSpPr>
        <p:spPr>
          <a:xfrm>
            <a:off x="977766" y="1723925"/>
            <a:ext cx="3153917" cy="36195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latin typeface="Aeroport"/>
                <a:ea typeface="Aeroport"/>
                <a:cs typeface="Aeroport"/>
                <a:sym typeface="Aeroport"/>
              </a:defRPr>
            </a:pP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«Культура Инноваций» —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тренинговая компания №1 2020 года (trainings.ru).</a:t>
            </a:r>
          </a:p>
        </p:txBody>
      </p:sp>
      <p:sp>
        <p:nvSpPr>
          <p:cNvPr id="184" name="Первый форум Impulse прошел 24 апреля 2020 года, собрал 505 участников и стал одним из первых онлайн событий подобного формата на российском рынке"/>
          <p:cNvSpPr txBox="1"/>
          <p:nvPr/>
        </p:nvSpPr>
        <p:spPr>
          <a:xfrm>
            <a:off x="5122659" y="1723925"/>
            <a:ext cx="2907927" cy="70485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latin typeface="Aeroport"/>
                <a:ea typeface="Aeroport"/>
                <a:cs typeface="Aeroport"/>
                <a:sym typeface="Aeroport"/>
              </a:defRPr>
            </a:pP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Первый форум impulse прошел 24 апреля 2020 года, собрал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505 участников</a:t>
            </a:r>
            <a:r>
              <a:t> </a:t>
            </a: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и стал одним из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первых онлайн-событий</a:t>
            </a:r>
            <a:r>
              <a:t> </a:t>
            </a: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подобного формата на российском рынке.</a:t>
            </a:r>
          </a:p>
        </p:txBody>
      </p:sp>
      <p:sp>
        <p:nvSpPr>
          <p:cNvPr id="185" name="С мая нами проведено еще три подобных форума в корпоративном формате - Mini Impuls (Ростелеком ….)"/>
          <p:cNvSpPr txBox="1"/>
          <p:nvPr/>
        </p:nvSpPr>
        <p:spPr>
          <a:xfrm>
            <a:off x="5122659" y="2778191"/>
            <a:ext cx="2768056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latin typeface="Aeroport"/>
                <a:ea typeface="Aeroport"/>
                <a:cs typeface="Aeroport"/>
                <a:sym typeface="Aeroport"/>
              </a:defRPr>
            </a:pP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С мая нами проведено еще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три подобных форума в корпоративном</a:t>
            </a:r>
            <a:r>
              <a:rPr>
                <a:solidFill>
                  <a:srgbClr val="6E20EB"/>
                </a:solidFill>
              </a:rPr>
              <a:t> </a:t>
            </a: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формате — mini impulse.</a:t>
            </a:r>
          </a:p>
        </p:txBody>
      </p:sp>
      <p:sp>
        <p:nvSpPr>
          <p:cNvPr id="186" name="MarketEmotion – организационный партнер форума – входит в ТОП-10 агентств международного рейтинга Global Eventex Awards 2019."/>
          <p:cNvSpPr txBox="1"/>
          <p:nvPr/>
        </p:nvSpPr>
        <p:spPr>
          <a:xfrm>
            <a:off x="977766" y="2778191"/>
            <a:ext cx="2907928" cy="70485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latin typeface="Aeroport"/>
                <a:ea typeface="Aeroport"/>
                <a:cs typeface="Aeroport"/>
                <a:sym typeface="Aeroport"/>
              </a:defRPr>
            </a:pP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MarketEmotion, организационный партнер форума, входит в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топ-10 агентств международного рейтинга Global Eventex Awards 2019.</a:t>
            </a:r>
          </a:p>
        </p:txBody>
      </p:sp>
      <p:pic>
        <p:nvPicPr>
          <p:cNvPr id="187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5788" y="2790724"/>
            <a:ext cx="323852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Мы работаем с ведущими инновационными компаниями рынка"/>
          <p:cNvSpPr txBox="1"/>
          <p:nvPr/>
        </p:nvSpPr>
        <p:spPr>
          <a:xfrm>
            <a:off x="977766" y="3806723"/>
            <a:ext cx="3045978" cy="5334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latin typeface="Aeroport"/>
                <a:ea typeface="Aeroport"/>
                <a:cs typeface="Aeroport"/>
                <a:sym typeface="Aeroport"/>
              </a:defRPr>
            </a:pP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Мы работаем с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ведущими инновационными компаниями рынка</a:t>
            </a:r>
            <a:r>
              <a:rPr>
                <a:solidFill>
                  <a:srgbClr val="6E20EB"/>
                </a:solidFill>
              </a:rPr>
              <a:t> </a:t>
            </a: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— более 60 реализованных проектов. </a:t>
            </a:r>
          </a:p>
        </p:txBody>
      </p:sp>
      <p:pic>
        <p:nvPicPr>
          <p:cNvPr id="189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567" y="3832123"/>
            <a:ext cx="323852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В основе Impulse лежит авторская методология Культуры инноваций Change experience"/>
          <p:cNvSpPr txBox="1"/>
          <p:nvPr/>
        </p:nvSpPr>
        <p:spPr>
          <a:xfrm>
            <a:off x="5122659" y="3806723"/>
            <a:ext cx="2910663" cy="876301"/>
          </a:xfrm>
          <a:prstGeom prst="rect">
            <a:avLst/>
          </a:prstGeom>
          <a:ln w="12700">
            <a:miter lim="400000"/>
          </a:ln>
          <a:effectLst>
            <a:outerShdw blurRad="63500" dist="50800" dir="5400000" rotWithShape="0">
              <a:srgbClr val="FEDE00">
                <a:alpha val="6996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90000"/>
              </a:lnSpc>
              <a:defRPr sz="1100">
                <a:latin typeface="Aeroport"/>
                <a:ea typeface="Aeroport"/>
                <a:cs typeface="Aeroport"/>
                <a:sym typeface="Aeroport"/>
              </a:defRPr>
            </a:pP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В основе impulse лежит</a:t>
            </a:r>
            <a:r>
              <a:t> </a:t>
            </a:r>
            <a:r>
              <a:rPr>
                <a:solidFill>
                  <a:srgbClr val="6F1FEA"/>
                </a:solidFill>
                <a:latin typeface="Aeroport Medium"/>
                <a:ea typeface="Aeroport Medium"/>
                <a:cs typeface="Aeroport Medium"/>
                <a:sym typeface="Aeroport Medium"/>
              </a:rPr>
              <a:t>авторская методология «Культуры Инноваций» Change experience design,</a:t>
            </a:r>
            <a:r>
              <a:t> </a:t>
            </a:r>
            <a:r>
              <a:rPr>
                <a:latin typeface="Aeroport-Light"/>
                <a:ea typeface="Aeroport-Light"/>
                <a:cs typeface="Aeroport-Light"/>
                <a:sym typeface="Aeroport-Light"/>
              </a:rPr>
              <a:t>которая помогает кратно улучшить опыт трансформаций в компаниях.</a:t>
            </a:r>
            <a:r>
              <a:t> </a:t>
            </a:r>
          </a:p>
        </p:txBody>
      </p:sp>
      <p:pic>
        <p:nvPicPr>
          <p:cNvPr id="191" name="Слой 5.png" descr="Слой 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4419" y="3832123"/>
            <a:ext cx="323852" cy="32385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Линия"/>
          <p:cNvSpPr/>
          <p:nvPr/>
        </p:nvSpPr>
        <p:spPr>
          <a:xfrm flipH="1">
            <a:off x="8489949" y="-1"/>
            <a:ext cx="1" cy="51435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" name="impulse"/>
          <p:cNvSpPr txBox="1"/>
          <p:nvPr/>
        </p:nvSpPr>
        <p:spPr>
          <a:xfrm rot="16200000">
            <a:off x="8400828" y="4091306"/>
            <a:ext cx="76164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</a:t>
            </a:r>
          </a:p>
        </p:txBody>
      </p:sp>
      <p:sp>
        <p:nvSpPr>
          <p:cNvPr id="194" name="impulseforum.ru"/>
          <p:cNvSpPr txBox="1"/>
          <p:nvPr/>
        </p:nvSpPr>
        <p:spPr>
          <a:xfrm rot="16200000">
            <a:off x="8040960" y="1178599"/>
            <a:ext cx="14813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eroport"/>
                <a:ea typeface="Aeroport"/>
                <a:cs typeface="Aeroport"/>
                <a:sym typeface="Aeroport"/>
              </a:defRPr>
            </a:lvl1pPr>
          </a:lstStyle>
          <a:p>
            <a:r>
              <a:t>impulseforum.ru</a:t>
            </a:r>
          </a:p>
        </p:txBody>
      </p:sp>
      <p:sp>
        <p:nvSpPr>
          <p:cNvPr id="195" name="почему нам можно верить?"/>
          <p:cNvSpPr txBox="1"/>
          <p:nvPr/>
        </p:nvSpPr>
        <p:spPr>
          <a:xfrm>
            <a:off x="501332" y="476249"/>
            <a:ext cx="3534000" cy="856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90575">
              <a:lnSpc>
                <a:spcPts val="2800"/>
              </a:lnSpc>
              <a:defRPr sz="3200">
                <a:solidFill>
                  <a:srgbClr val="6525E1"/>
                </a:solidFill>
                <a:latin typeface="Aeroport-Medium"/>
                <a:ea typeface="Aeroport-Medium"/>
                <a:cs typeface="Aeroport-Medium"/>
                <a:sym typeface="Aeroport-Medium"/>
              </a:defRPr>
            </a:pPr>
            <a:r>
              <a:t>почему нам </a:t>
            </a:r>
            <a:r>
              <a:rPr>
                <a:latin typeface="Aeroport Medium"/>
                <a:ea typeface="Aeroport Medium"/>
                <a:cs typeface="Aeroport Medium"/>
                <a:sym typeface="Aeroport Medium"/>
              </a:rPr>
              <a:t>можно</a:t>
            </a:r>
            <a:r>
              <a:t> верить?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674</Words>
  <Application>Microsoft Macintosh PowerPoint</Application>
  <PresentationFormat>Экран (16:9)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Aeroport</vt:lpstr>
      <vt:lpstr>Aeroport Light</vt:lpstr>
      <vt:lpstr>Aeroport Medium</vt:lpstr>
      <vt:lpstr>Aeroport-Light</vt:lpstr>
      <vt:lpstr>Aeroport-Medium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12</cp:revision>
  <cp:lastPrinted>2021-02-07T19:35:57Z</cp:lastPrinted>
  <dcterms:modified xsi:type="dcterms:W3CDTF">2021-02-07T19:38:46Z</dcterms:modified>
</cp:coreProperties>
</file>