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slides/slide89.xml" ContentType="application/vnd.openxmlformats-officedocument.presentationml.slide+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slides/slide7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91"/>
  </p:notesMasterIdLst>
  <p:sldIdLst>
    <p:sldId id="349" r:id="rId2"/>
    <p:sldId id="357" r:id="rId3"/>
    <p:sldId id="348" r:id="rId4"/>
    <p:sldId id="290" r:id="rId5"/>
    <p:sldId id="338" r:id="rId6"/>
    <p:sldId id="291" r:id="rId7"/>
    <p:sldId id="350" r:id="rId8"/>
    <p:sldId id="351" r:id="rId9"/>
    <p:sldId id="352" r:id="rId10"/>
    <p:sldId id="258" r:id="rId11"/>
    <p:sldId id="263" r:id="rId12"/>
    <p:sldId id="261" r:id="rId13"/>
    <p:sldId id="262" r:id="rId14"/>
    <p:sldId id="265" r:id="rId15"/>
    <p:sldId id="266" r:id="rId16"/>
    <p:sldId id="267" r:id="rId17"/>
    <p:sldId id="268" r:id="rId18"/>
    <p:sldId id="269" r:id="rId19"/>
    <p:sldId id="270" r:id="rId20"/>
    <p:sldId id="292" r:id="rId21"/>
    <p:sldId id="271" r:id="rId22"/>
    <p:sldId id="272" r:id="rId23"/>
    <p:sldId id="273" r:id="rId24"/>
    <p:sldId id="275" r:id="rId25"/>
    <p:sldId id="276" r:id="rId26"/>
    <p:sldId id="277" r:id="rId27"/>
    <p:sldId id="339" r:id="rId28"/>
    <p:sldId id="281" r:id="rId29"/>
    <p:sldId id="355" r:id="rId30"/>
    <p:sldId id="282" r:id="rId31"/>
    <p:sldId id="284" r:id="rId32"/>
    <p:sldId id="278" r:id="rId33"/>
    <p:sldId id="279" r:id="rId34"/>
    <p:sldId id="280" r:id="rId35"/>
    <p:sldId id="283" r:id="rId36"/>
    <p:sldId id="285" r:id="rId37"/>
    <p:sldId id="287" r:id="rId38"/>
    <p:sldId id="286" r:id="rId39"/>
    <p:sldId id="288" r:id="rId40"/>
    <p:sldId id="289" r:id="rId41"/>
    <p:sldId id="353" r:id="rId42"/>
    <p:sldId id="293" r:id="rId43"/>
    <p:sldId id="294" r:id="rId44"/>
    <p:sldId id="295" r:id="rId45"/>
    <p:sldId id="296" r:id="rId46"/>
    <p:sldId id="297" r:id="rId47"/>
    <p:sldId id="298" r:id="rId48"/>
    <p:sldId id="301" r:id="rId49"/>
    <p:sldId id="299" r:id="rId50"/>
    <p:sldId id="300" r:id="rId51"/>
    <p:sldId id="303" r:id="rId52"/>
    <p:sldId id="304" r:id="rId53"/>
    <p:sldId id="306" r:id="rId54"/>
    <p:sldId id="307" r:id="rId55"/>
    <p:sldId id="308" r:id="rId56"/>
    <p:sldId id="309" r:id="rId57"/>
    <p:sldId id="356" r:id="rId58"/>
    <p:sldId id="310" r:id="rId59"/>
    <p:sldId id="311" r:id="rId60"/>
    <p:sldId id="312" r:id="rId61"/>
    <p:sldId id="313" r:id="rId62"/>
    <p:sldId id="314" r:id="rId63"/>
    <p:sldId id="315" r:id="rId64"/>
    <p:sldId id="317" r:id="rId65"/>
    <p:sldId id="354" r:id="rId66"/>
    <p:sldId id="318" r:id="rId67"/>
    <p:sldId id="333" r:id="rId68"/>
    <p:sldId id="334" r:id="rId69"/>
    <p:sldId id="335" r:id="rId70"/>
    <p:sldId id="336" r:id="rId71"/>
    <p:sldId id="337" r:id="rId72"/>
    <p:sldId id="323" r:id="rId73"/>
    <p:sldId id="324" r:id="rId74"/>
    <p:sldId id="325" r:id="rId75"/>
    <p:sldId id="326" r:id="rId76"/>
    <p:sldId id="329" r:id="rId77"/>
    <p:sldId id="327" r:id="rId78"/>
    <p:sldId id="331" r:id="rId79"/>
    <p:sldId id="328" r:id="rId80"/>
    <p:sldId id="330" r:id="rId81"/>
    <p:sldId id="332" r:id="rId82"/>
    <p:sldId id="340" r:id="rId83"/>
    <p:sldId id="345" r:id="rId84"/>
    <p:sldId id="347" r:id="rId85"/>
    <p:sldId id="341" r:id="rId86"/>
    <p:sldId id="342" r:id="rId87"/>
    <p:sldId id="344" r:id="rId88"/>
    <p:sldId id="346" r:id="rId89"/>
    <p:sldId id="343" r:id="rId90"/>
  </p:sldIdLst>
  <p:sldSz cx="9144000" cy="6858000" type="screen4x3"/>
  <p:notesSz cx="6858000" cy="9144000"/>
  <p:photoAlbum/>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95" autoAdjust="0"/>
  </p:normalViewPr>
  <p:slideViewPr>
    <p:cSldViewPr>
      <p:cViewPr varScale="1">
        <p:scale>
          <a:sx n="66" d="100"/>
          <a:sy n="66" d="100"/>
        </p:scale>
        <p:origin x="-43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iagrams/_rels/data1.xml.rels><?xml version="1.0" encoding="UTF-8" standalone="yes"?>
<Relationships xmlns="http://schemas.openxmlformats.org/package/2006/relationships"><Relationship Id="rId1" Type="http://schemas.openxmlformats.org/officeDocument/2006/relationships/image" Target="../media/image9.png"/></Relationships>
</file>

<file path=ppt/diagrams/_rels/data2.xml.rels><?xml version="1.0" encoding="UTF-8" standalone="yes"?>
<Relationships xmlns="http://schemas.openxmlformats.org/package/2006/relationships"><Relationship Id="rId1" Type="http://schemas.openxmlformats.org/officeDocument/2006/relationships/image" Target="../media/image10.png"/></Relationships>
</file>

<file path=ppt/diagrams/_rels/data3.xml.rels><?xml version="1.0" encoding="UTF-8" standalone="yes"?>
<Relationships xmlns="http://schemas.openxmlformats.org/package/2006/relationships"><Relationship Id="rId1" Type="http://schemas.openxmlformats.org/officeDocument/2006/relationships/image" Target="../media/image13.png"/></Relationships>
</file>

<file path=ppt/diagrams/_rels/data4.xml.rels><?xml version="1.0" encoding="UTF-8" standalone="yes"?>
<Relationships xmlns="http://schemas.openxmlformats.org/package/2006/relationships"><Relationship Id="rId1"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A24B1D-FD26-4BA2-8E48-21D80B391BC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ru-RU"/>
        </a:p>
      </dgm:t>
    </dgm:pt>
    <dgm:pt modelId="{733697C1-E073-4CB3-A70B-6105FFD1A511}">
      <dgm:prSet phldrT="[Текст]" phldr="1"/>
      <dgm:spPr>
        <a:blipFill rotWithShape="0">
          <a:blip xmlns:r="http://schemas.openxmlformats.org/officeDocument/2006/relationships" r:embed="rId1"/>
          <a:stretch>
            <a:fillRect/>
          </a:stretch>
        </a:blipFill>
      </dgm:spPr>
      <dgm:t>
        <a:bodyPr/>
        <a:lstStyle/>
        <a:p>
          <a:endParaRPr lang="ru-RU" dirty="0"/>
        </a:p>
      </dgm:t>
    </dgm:pt>
    <dgm:pt modelId="{27337206-CC22-4D35-A44C-E84654D02E7D}" type="parTrans" cxnId="{5BBA3BCF-35D4-46F0-92C8-C181DDEB6B43}">
      <dgm:prSet/>
      <dgm:spPr/>
      <dgm:t>
        <a:bodyPr/>
        <a:lstStyle/>
        <a:p>
          <a:endParaRPr lang="ru-RU"/>
        </a:p>
      </dgm:t>
    </dgm:pt>
    <dgm:pt modelId="{405E54DD-88A0-4DBA-BA77-2D4664B04A46}" type="sibTrans" cxnId="{5BBA3BCF-35D4-46F0-92C8-C181DDEB6B43}">
      <dgm:prSet/>
      <dgm:spPr/>
      <dgm:t>
        <a:bodyPr/>
        <a:lstStyle/>
        <a:p>
          <a:endParaRPr lang="ru-RU"/>
        </a:p>
      </dgm:t>
    </dgm:pt>
    <dgm:pt modelId="{12E02A29-9234-4B2F-B447-699D0DF90A23}" type="pres">
      <dgm:prSet presAssocID="{7DA24B1D-FD26-4BA2-8E48-21D80B391BC2}" presName="diagram" presStyleCnt="0">
        <dgm:presLayoutVars>
          <dgm:dir/>
          <dgm:resizeHandles val="exact"/>
        </dgm:presLayoutVars>
      </dgm:prSet>
      <dgm:spPr/>
      <dgm:t>
        <a:bodyPr/>
        <a:lstStyle/>
        <a:p>
          <a:endParaRPr lang="ru-RU"/>
        </a:p>
      </dgm:t>
    </dgm:pt>
    <dgm:pt modelId="{1740E535-EC6E-4BEA-BC4B-184FE9FB5A33}" type="pres">
      <dgm:prSet presAssocID="{733697C1-E073-4CB3-A70B-6105FFD1A511}" presName="node" presStyleLbl="node1" presStyleIdx="0" presStyleCnt="1" custScaleY="127503" custLinFactNeighborX="126" custLinFactNeighborY="9173">
        <dgm:presLayoutVars>
          <dgm:bulletEnabled val="1"/>
        </dgm:presLayoutVars>
      </dgm:prSet>
      <dgm:spPr/>
      <dgm:t>
        <a:bodyPr/>
        <a:lstStyle/>
        <a:p>
          <a:endParaRPr lang="ru-RU"/>
        </a:p>
      </dgm:t>
    </dgm:pt>
  </dgm:ptLst>
  <dgm:cxnLst>
    <dgm:cxn modelId="{EE4CF0CC-4CD9-4CC1-82E6-B333C43DF68D}" type="presOf" srcId="{733697C1-E073-4CB3-A70B-6105FFD1A511}" destId="{1740E535-EC6E-4BEA-BC4B-184FE9FB5A33}" srcOrd="0" destOrd="0" presId="urn:microsoft.com/office/officeart/2005/8/layout/default"/>
    <dgm:cxn modelId="{5BBA3BCF-35D4-46F0-92C8-C181DDEB6B43}" srcId="{7DA24B1D-FD26-4BA2-8E48-21D80B391BC2}" destId="{733697C1-E073-4CB3-A70B-6105FFD1A511}" srcOrd="0" destOrd="0" parTransId="{27337206-CC22-4D35-A44C-E84654D02E7D}" sibTransId="{405E54DD-88A0-4DBA-BA77-2D4664B04A46}"/>
    <dgm:cxn modelId="{2863210D-3D10-45ED-85C1-B31E6B027D3C}" type="presOf" srcId="{7DA24B1D-FD26-4BA2-8E48-21D80B391BC2}" destId="{12E02A29-9234-4B2F-B447-699D0DF90A23}" srcOrd="0" destOrd="0" presId="urn:microsoft.com/office/officeart/2005/8/layout/default"/>
    <dgm:cxn modelId="{0EECB14C-C23D-4154-BC3C-B993FB309EE6}" type="presParOf" srcId="{12E02A29-9234-4B2F-B447-699D0DF90A23}" destId="{1740E535-EC6E-4BEA-BC4B-184FE9FB5A33}" srcOrd="0"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DF7D9E-3712-4A12-9A4C-07A452ED04C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ru-RU"/>
        </a:p>
      </dgm:t>
    </dgm:pt>
    <dgm:pt modelId="{1157A4BE-7D40-45BD-A784-55E7F4A11987}">
      <dgm:prSet phldrT="[Текст]" phldr="1"/>
      <dgm:spPr>
        <a:blipFill rotWithShape="0">
          <a:blip xmlns:r="http://schemas.openxmlformats.org/officeDocument/2006/relationships" r:embed="rId1"/>
          <a:stretch>
            <a:fillRect/>
          </a:stretch>
        </a:blipFill>
      </dgm:spPr>
      <dgm:t>
        <a:bodyPr/>
        <a:lstStyle/>
        <a:p>
          <a:endParaRPr lang="ru-RU"/>
        </a:p>
      </dgm:t>
    </dgm:pt>
    <dgm:pt modelId="{53E3CE5D-0D96-411A-A193-21F938290258}" type="parTrans" cxnId="{15CC6584-28A3-4116-907D-A3FD59E62005}">
      <dgm:prSet/>
      <dgm:spPr/>
      <dgm:t>
        <a:bodyPr/>
        <a:lstStyle/>
        <a:p>
          <a:endParaRPr lang="ru-RU"/>
        </a:p>
      </dgm:t>
    </dgm:pt>
    <dgm:pt modelId="{62DEE7F3-30C7-460A-836B-F1EE1BD8A3CD}" type="sibTrans" cxnId="{15CC6584-28A3-4116-907D-A3FD59E62005}">
      <dgm:prSet/>
      <dgm:spPr/>
      <dgm:t>
        <a:bodyPr/>
        <a:lstStyle/>
        <a:p>
          <a:endParaRPr lang="ru-RU"/>
        </a:p>
      </dgm:t>
    </dgm:pt>
    <dgm:pt modelId="{8B179EB2-5F81-4E2F-AFA9-F32DE75B04CC}" type="pres">
      <dgm:prSet presAssocID="{2CDF7D9E-3712-4A12-9A4C-07A452ED04C0}" presName="diagram" presStyleCnt="0">
        <dgm:presLayoutVars>
          <dgm:dir/>
          <dgm:resizeHandles val="exact"/>
        </dgm:presLayoutVars>
      </dgm:prSet>
      <dgm:spPr/>
      <dgm:t>
        <a:bodyPr/>
        <a:lstStyle/>
        <a:p>
          <a:endParaRPr lang="ru-RU"/>
        </a:p>
      </dgm:t>
    </dgm:pt>
    <dgm:pt modelId="{02326CC8-4C9A-4000-85A2-47678E486008}" type="pres">
      <dgm:prSet presAssocID="{1157A4BE-7D40-45BD-A784-55E7F4A11987}" presName="node" presStyleLbl="node1" presStyleIdx="0" presStyleCnt="1" custScaleY="127765">
        <dgm:presLayoutVars>
          <dgm:bulletEnabled val="1"/>
        </dgm:presLayoutVars>
      </dgm:prSet>
      <dgm:spPr/>
      <dgm:t>
        <a:bodyPr/>
        <a:lstStyle/>
        <a:p>
          <a:endParaRPr lang="ru-RU"/>
        </a:p>
      </dgm:t>
    </dgm:pt>
  </dgm:ptLst>
  <dgm:cxnLst>
    <dgm:cxn modelId="{0171F3F4-C154-4D40-A406-D663B7A16846}" type="presOf" srcId="{2CDF7D9E-3712-4A12-9A4C-07A452ED04C0}" destId="{8B179EB2-5F81-4E2F-AFA9-F32DE75B04CC}" srcOrd="0" destOrd="0" presId="urn:microsoft.com/office/officeart/2005/8/layout/default"/>
    <dgm:cxn modelId="{A8534F6F-6FCB-4230-80B3-67E6951B7B89}" type="presOf" srcId="{1157A4BE-7D40-45BD-A784-55E7F4A11987}" destId="{02326CC8-4C9A-4000-85A2-47678E486008}" srcOrd="0" destOrd="0" presId="urn:microsoft.com/office/officeart/2005/8/layout/default"/>
    <dgm:cxn modelId="{15CC6584-28A3-4116-907D-A3FD59E62005}" srcId="{2CDF7D9E-3712-4A12-9A4C-07A452ED04C0}" destId="{1157A4BE-7D40-45BD-A784-55E7F4A11987}" srcOrd="0" destOrd="0" parTransId="{53E3CE5D-0D96-411A-A193-21F938290258}" sibTransId="{62DEE7F3-30C7-460A-836B-F1EE1BD8A3CD}"/>
    <dgm:cxn modelId="{C6E5B75F-6DE5-40E3-83F1-DDA3A03468FE}" type="presParOf" srcId="{8B179EB2-5F81-4E2F-AFA9-F32DE75B04CC}" destId="{02326CC8-4C9A-4000-85A2-47678E486008}" srcOrd="0"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E72A7D-AC2B-4F2B-92DC-8BAA888810EC}" type="doc">
      <dgm:prSet loTypeId="urn:microsoft.com/office/officeart/2005/8/layout/pList2" loCatId="list" qsTypeId="urn:microsoft.com/office/officeart/2005/8/quickstyle/simple1" qsCatId="simple" csTypeId="urn:microsoft.com/office/officeart/2005/8/colors/accent1_2" csCatId="accent1" phldr="1"/>
      <dgm:spPr/>
    </dgm:pt>
    <dgm:pt modelId="{CE559A1F-DDCF-4018-84B9-096D35AD792E}">
      <dgm:prSet/>
      <dgm:spPr/>
      <dgm:t>
        <a:bodyPr/>
        <a:lstStyle/>
        <a:p>
          <a:r>
            <a:rPr lang="ru-RU" baseline="0" dirty="0" smtClean="0">
              <a:solidFill>
                <a:schemeClr val="tx1"/>
              </a:solidFill>
            </a:rPr>
            <a:t>В качестве материала для разбивания применяются сухие доски из древесины сосны с размерами 33 × 21 × 2,4 см. Волокна древесины должны быть расположены вдоль коротких сторон доски.</a:t>
          </a:r>
          <a:endParaRPr lang="ru-RU" baseline="0" dirty="0">
            <a:solidFill>
              <a:schemeClr val="tx1"/>
            </a:solidFill>
          </a:endParaRPr>
        </a:p>
      </dgm:t>
    </dgm:pt>
    <dgm:pt modelId="{68723D12-91DE-4603-BA9D-451A7D394705}" type="sibTrans" cxnId="{D4D79022-8601-4958-B51C-073359BD877F}">
      <dgm:prSet/>
      <dgm:spPr/>
      <dgm:t>
        <a:bodyPr/>
        <a:lstStyle/>
        <a:p>
          <a:endParaRPr lang="ru-RU"/>
        </a:p>
      </dgm:t>
    </dgm:pt>
    <dgm:pt modelId="{93CB2E24-FA1C-4026-A156-8C178052FD05}" type="parTrans" cxnId="{D4D79022-8601-4958-B51C-073359BD877F}">
      <dgm:prSet/>
      <dgm:spPr/>
      <dgm:t>
        <a:bodyPr/>
        <a:lstStyle/>
        <a:p>
          <a:endParaRPr lang="ru-RU"/>
        </a:p>
      </dgm:t>
    </dgm:pt>
    <dgm:pt modelId="{D80DE4C1-B3F5-4871-8C85-399A37EA309F}" type="pres">
      <dgm:prSet presAssocID="{FFE72A7D-AC2B-4F2B-92DC-8BAA888810EC}" presName="Name0" presStyleCnt="0">
        <dgm:presLayoutVars>
          <dgm:dir/>
          <dgm:resizeHandles val="exact"/>
        </dgm:presLayoutVars>
      </dgm:prSet>
      <dgm:spPr/>
    </dgm:pt>
    <dgm:pt modelId="{80AE55C6-4277-4B47-A9B8-DBCB53534748}" type="pres">
      <dgm:prSet presAssocID="{FFE72A7D-AC2B-4F2B-92DC-8BAA888810EC}" presName="bkgdShp" presStyleLbl="alignAccFollowNode1" presStyleIdx="0" presStyleCnt="1" custScaleX="93000" custScaleY="41902" custLinFactY="28236" custLinFactNeighborY="100000"/>
      <dgm:spPr/>
    </dgm:pt>
    <dgm:pt modelId="{7CF29DB5-48A8-4311-BE1E-91A403781133}" type="pres">
      <dgm:prSet presAssocID="{FFE72A7D-AC2B-4F2B-92DC-8BAA888810EC}" presName="linComp" presStyleCnt="0"/>
      <dgm:spPr/>
    </dgm:pt>
    <dgm:pt modelId="{419EDA88-2B8A-439D-A145-35300DD1B601}" type="pres">
      <dgm:prSet presAssocID="{CE559A1F-DDCF-4018-84B9-096D35AD792E}" presName="compNode" presStyleCnt="0"/>
      <dgm:spPr/>
    </dgm:pt>
    <dgm:pt modelId="{BAC2AC4A-7F24-4DD9-9186-9D00C91E33BC}" type="pres">
      <dgm:prSet presAssocID="{CE559A1F-DDCF-4018-84B9-096D35AD792E}" presName="node" presStyleLbl="node1" presStyleIdx="0" presStyleCnt="1" custScaleX="106487" custScaleY="44244">
        <dgm:presLayoutVars>
          <dgm:bulletEnabled val="1"/>
        </dgm:presLayoutVars>
      </dgm:prSet>
      <dgm:spPr/>
      <dgm:t>
        <a:bodyPr/>
        <a:lstStyle/>
        <a:p>
          <a:endParaRPr lang="ru-RU"/>
        </a:p>
      </dgm:t>
    </dgm:pt>
    <dgm:pt modelId="{0AF5AD71-9F5D-46EF-AE7A-92CC81541E5A}" type="pres">
      <dgm:prSet presAssocID="{CE559A1F-DDCF-4018-84B9-096D35AD792E}" presName="invisiNode" presStyleLbl="node1" presStyleIdx="0" presStyleCnt="1"/>
      <dgm:spPr/>
    </dgm:pt>
    <dgm:pt modelId="{F792C263-CBAF-4AAC-8C2C-C45203534367}" type="pres">
      <dgm:prSet presAssocID="{CE559A1F-DDCF-4018-84B9-096D35AD792E}" presName="imagNode" presStyleLbl="fgImgPlace1" presStyleIdx="0" presStyleCnt="1" custScaleX="42819" custScaleY="167230"/>
      <dgm:spPr>
        <a:blipFill rotWithShape="0">
          <a:blip xmlns:r="http://schemas.openxmlformats.org/officeDocument/2006/relationships" r:embed="rId1"/>
          <a:stretch>
            <a:fillRect/>
          </a:stretch>
        </a:blipFill>
      </dgm:spPr>
    </dgm:pt>
  </dgm:ptLst>
  <dgm:cxnLst>
    <dgm:cxn modelId="{DE81F4BC-C762-4A17-B9A8-02522C3D4520}" type="presOf" srcId="{CE559A1F-DDCF-4018-84B9-096D35AD792E}" destId="{BAC2AC4A-7F24-4DD9-9186-9D00C91E33BC}" srcOrd="0" destOrd="0" presId="urn:microsoft.com/office/officeart/2005/8/layout/pList2"/>
    <dgm:cxn modelId="{FE659B62-8DD8-4D75-9E61-6162A10F98BD}" type="presOf" srcId="{FFE72A7D-AC2B-4F2B-92DC-8BAA888810EC}" destId="{D80DE4C1-B3F5-4871-8C85-399A37EA309F}" srcOrd="0" destOrd="0" presId="urn:microsoft.com/office/officeart/2005/8/layout/pList2"/>
    <dgm:cxn modelId="{D4D79022-8601-4958-B51C-073359BD877F}" srcId="{FFE72A7D-AC2B-4F2B-92DC-8BAA888810EC}" destId="{CE559A1F-DDCF-4018-84B9-096D35AD792E}" srcOrd="0" destOrd="0" parTransId="{93CB2E24-FA1C-4026-A156-8C178052FD05}" sibTransId="{68723D12-91DE-4603-BA9D-451A7D394705}"/>
    <dgm:cxn modelId="{4A0D24E9-C6A1-4D17-AE21-643A4CA7420B}" type="presParOf" srcId="{D80DE4C1-B3F5-4871-8C85-399A37EA309F}" destId="{80AE55C6-4277-4B47-A9B8-DBCB53534748}" srcOrd="0" destOrd="0" presId="urn:microsoft.com/office/officeart/2005/8/layout/pList2"/>
    <dgm:cxn modelId="{C561006D-3868-490C-B74A-B87D7B523E80}" type="presParOf" srcId="{D80DE4C1-B3F5-4871-8C85-399A37EA309F}" destId="{7CF29DB5-48A8-4311-BE1E-91A403781133}" srcOrd="1" destOrd="0" presId="urn:microsoft.com/office/officeart/2005/8/layout/pList2"/>
    <dgm:cxn modelId="{DA5E69A0-99C8-48B1-86A9-4675EE150EE3}" type="presParOf" srcId="{7CF29DB5-48A8-4311-BE1E-91A403781133}" destId="{419EDA88-2B8A-439D-A145-35300DD1B601}" srcOrd="0" destOrd="0" presId="urn:microsoft.com/office/officeart/2005/8/layout/pList2"/>
    <dgm:cxn modelId="{1B81C3B9-697B-46D2-A0C3-564347C80D67}" type="presParOf" srcId="{419EDA88-2B8A-439D-A145-35300DD1B601}" destId="{BAC2AC4A-7F24-4DD9-9186-9D00C91E33BC}" srcOrd="0" destOrd="0" presId="urn:microsoft.com/office/officeart/2005/8/layout/pList2"/>
    <dgm:cxn modelId="{29A039BA-B3EE-4A39-A5D1-68334DCE5034}" type="presParOf" srcId="{419EDA88-2B8A-439D-A145-35300DD1B601}" destId="{0AF5AD71-9F5D-46EF-AE7A-92CC81541E5A}" srcOrd="1" destOrd="0" presId="urn:microsoft.com/office/officeart/2005/8/layout/pList2"/>
    <dgm:cxn modelId="{776ACF8E-0FFD-46D2-ABBB-E8FD672380A6}" type="presParOf" srcId="{419EDA88-2B8A-439D-A145-35300DD1B601}" destId="{F792C263-CBAF-4AAC-8C2C-C45203534367}" srcOrd="2" destOrd="0" presId="urn:microsoft.com/office/officeart/2005/8/layout/p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592283C-9F67-4907-B969-AB93BAA2F7E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ru-RU"/>
        </a:p>
      </dgm:t>
    </dgm:pt>
    <dgm:pt modelId="{A6C22F86-6B07-4CF4-9027-A0F974AF562E}">
      <dgm:prSet phldrT="[Текст]" phldr="1"/>
      <dgm:spPr>
        <a:blipFill rotWithShape="0">
          <a:blip xmlns:r="http://schemas.openxmlformats.org/officeDocument/2006/relationships" r:embed="rId1"/>
          <a:stretch>
            <a:fillRect/>
          </a:stretch>
        </a:blipFill>
      </dgm:spPr>
      <dgm:t>
        <a:bodyPr/>
        <a:lstStyle/>
        <a:p>
          <a:endParaRPr lang="ru-RU" dirty="0"/>
        </a:p>
      </dgm:t>
    </dgm:pt>
    <dgm:pt modelId="{7CC3C18C-4494-4020-B9A9-DCECFCEA6F38}" type="parTrans" cxnId="{59266FC1-7C39-4E3F-BB2E-FBB8A30FC886}">
      <dgm:prSet/>
      <dgm:spPr/>
      <dgm:t>
        <a:bodyPr/>
        <a:lstStyle/>
        <a:p>
          <a:endParaRPr lang="ru-RU"/>
        </a:p>
      </dgm:t>
    </dgm:pt>
    <dgm:pt modelId="{DCCD026A-CF72-4B81-811C-1CD8B051990F}" type="sibTrans" cxnId="{59266FC1-7C39-4E3F-BB2E-FBB8A30FC886}">
      <dgm:prSet/>
      <dgm:spPr/>
      <dgm:t>
        <a:bodyPr/>
        <a:lstStyle/>
        <a:p>
          <a:endParaRPr lang="ru-RU"/>
        </a:p>
      </dgm:t>
    </dgm:pt>
    <dgm:pt modelId="{47B6DADA-97D5-43EB-AE53-6CE028445F43}" type="pres">
      <dgm:prSet presAssocID="{B592283C-9F67-4907-B969-AB93BAA2F7E0}" presName="diagram" presStyleCnt="0">
        <dgm:presLayoutVars>
          <dgm:dir/>
          <dgm:resizeHandles val="exact"/>
        </dgm:presLayoutVars>
      </dgm:prSet>
      <dgm:spPr/>
      <dgm:t>
        <a:bodyPr/>
        <a:lstStyle/>
        <a:p>
          <a:endParaRPr lang="ru-RU"/>
        </a:p>
      </dgm:t>
    </dgm:pt>
    <dgm:pt modelId="{F9BB0841-C132-4284-B674-7C9EE9A3D2F6}" type="pres">
      <dgm:prSet presAssocID="{A6C22F86-6B07-4CF4-9027-A0F974AF562E}" presName="node" presStyleLbl="node1" presStyleIdx="0" presStyleCnt="1" custScaleX="100000" custScaleY="148352" custLinFactNeighborX="3125" custLinFactNeighborY="-2302">
        <dgm:presLayoutVars>
          <dgm:bulletEnabled val="1"/>
        </dgm:presLayoutVars>
      </dgm:prSet>
      <dgm:spPr/>
      <dgm:t>
        <a:bodyPr/>
        <a:lstStyle/>
        <a:p>
          <a:endParaRPr lang="ru-RU"/>
        </a:p>
      </dgm:t>
    </dgm:pt>
  </dgm:ptLst>
  <dgm:cxnLst>
    <dgm:cxn modelId="{B1695D0C-2040-4143-B0E6-C3BD5025CADA}" type="presOf" srcId="{A6C22F86-6B07-4CF4-9027-A0F974AF562E}" destId="{F9BB0841-C132-4284-B674-7C9EE9A3D2F6}" srcOrd="0" destOrd="0" presId="urn:microsoft.com/office/officeart/2005/8/layout/default"/>
    <dgm:cxn modelId="{59266FC1-7C39-4E3F-BB2E-FBB8A30FC886}" srcId="{B592283C-9F67-4907-B969-AB93BAA2F7E0}" destId="{A6C22F86-6B07-4CF4-9027-A0F974AF562E}" srcOrd="0" destOrd="0" parTransId="{7CC3C18C-4494-4020-B9A9-DCECFCEA6F38}" sibTransId="{DCCD026A-CF72-4B81-811C-1CD8B051990F}"/>
    <dgm:cxn modelId="{168A6A3C-DCFF-4997-9681-590722525BC4}" type="presOf" srcId="{B592283C-9F67-4907-B969-AB93BAA2F7E0}" destId="{47B6DADA-97D5-43EB-AE53-6CE028445F43}" srcOrd="0" destOrd="0" presId="urn:microsoft.com/office/officeart/2005/8/layout/default"/>
    <dgm:cxn modelId="{85DF5F8D-9C5E-43BC-B804-75855CC7982B}" type="presParOf" srcId="{47B6DADA-97D5-43EB-AE53-6CE028445F43}" destId="{F9BB0841-C132-4284-B674-7C9EE9A3D2F6}" srcOrd="0"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AD0688-A575-4FD3-A82C-6CF1E5883812}" type="datetimeFigureOut">
              <a:rPr lang="ru-RU" smtClean="0"/>
              <a:pPr/>
              <a:t>02.03.2021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0622C3-837B-4AD0-A7B3-B3EDB22539F0}"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A0622C3-837B-4AD0-A7B3-B3EDB22539F0}" type="slidenum">
              <a:rPr lang="ru-RU" smtClean="0"/>
              <a:pPr/>
              <a:t>48</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F954A240-B735-4FFA-BBCE-A78A6F4D6F38}" type="datetimeFigureOut">
              <a:rPr lang="ru-RU" smtClean="0"/>
              <a:pPr/>
              <a:t>02.03.2021</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04575906-C40A-4D2D-B13C-1482023D6722}"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954A240-B735-4FFA-BBCE-A78A6F4D6F38}" type="datetimeFigureOut">
              <a:rPr lang="ru-RU" smtClean="0"/>
              <a:pPr/>
              <a:t>02.03.2021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4575906-C40A-4D2D-B13C-1482023D672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954A240-B735-4FFA-BBCE-A78A6F4D6F38}" type="datetimeFigureOut">
              <a:rPr lang="ru-RU" smtClean="0"/>
              <a:pPr/>
              <a:t>02.03.2021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4575906-C40A-4D2D-B13C-1482023D672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954A240-B735-4FFA-BBCE-A78A6F4D6F38}" type="datetimeFigureOut">
              <a:rPr lang="ru-RU" smtClean="0"/>
              <a:pPr/>
              <a:t>02.03.2021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4575906-C40A-4D2D-B13C-1482023D6722}"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F954A240-B735-4FFA-BBCE-A78A6F4D6F38}" type="datetimeFigureOut">
              <a:rPr lang="ru-RU" smtClean="0"/>
              <a:pPr/>
              <a:t>02.03.2021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04575906-C40A-4D2D-B13C-1482023D6722}"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F954A240-B735-4FFA-BBCE-A78A6F4D6F38}" type="datetimeFigureOut">
              <a:rPr lang="ru-RU" smtClean="0"/>
              <a:pPr/>
              <a:t>02.03.2021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4575906-C40A-4D2D-B13C-1482023D6722}"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F954A240-B735-4FFA-BBCE-A78A6F4D6F38}" type="datetimeFigureOut">
              <a:rPr lang="ru-RU" smtClean="0"/>
              <a:pPr/>
              <a:t>02.03.2021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4575906-C40A-4D2D-B13C-1482023D6722}"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F954A240-B735-4FFA-BBCE-A78A6F4D6F38}" type="datetimeFigureOut">
              <a:rPr lang="ru-RU" smtClean="0"/>
              <a:pPr/>
              <a:t>02.03.2021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4575906-C40A-4D2D-B13C-1482023D672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954A240-B735-4FFA-BBCE-A78A6F4D6F38}" type="datetimeFigureOut">
              <a:rPr lang="ru-RU" smtClean="0"/>
              <a:pPr/>
              <a:t>02.03.2021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4575906-C40A-4D2D-B13C-1482023D672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F954A240-B735-4FFA-BBCE-A78A6F4D6F38}" type="datetimeFigureOut">
              <a:rPr lang="ru-RU" smtClean="0"/>
              <a:pPr/>
              <a:t>02.03.2021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4575906-C40A-4D2D-B13C-1482023D6722}"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F954A240-B735-4FFA-BBCE-A78A6F4D6F38}" type="datetimeFigureOut">
              <a:rPr lang="ru-RU" smtClean="0"/>
              <a:pPr/>
              <a:t>02.03.2021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4575906-C40A-4D2D-B13C-1482023D6722}"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F954A240-B735-4FFA-BBCE-A78A6F4D6F38}" type="datetimeFigureOut">
              <a:rPr lang="ru-RU" smtClean="0"/>
              <a:pPr/>
              <a:t>02.03.2021</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04575906-C40A-4D2D-B13C-1482023D6722}"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www.youtube.com/watch?v=jHHXdR-yEwU" TargetMode="External"/><Relationship Id="rId2" Type="http://schemas.openxmlformats.org/officeDocument/2006/relationships/hyperlink" Target="https://yandex.ru/video/preview/?filmId=14420102030354423503&amp;parent-reqid=1614249740058874-372782630933105003596621-production-app-host-man-web-yp-317&amp;path=wizard&amp;text=12+%D0%B0%D0%B1%D1%81%D0%BE%D0%BB%D1%8E%D1%82%D0%BD%D1%8B%D0%B9+%D1%87%D0%B5%D0%BC%D0%BF%D0%B8%D0%BE%D0%BD%D0%B0%D1%82+%D0%BC%D0%B8%D1%80%D0%B0+%D0%BF%D0%BE+%D0%BA%D0%B8%D0%BE%D0%BA%D1%83%D1%88%D0%B8%D0%BD%D0%BA%D0%B0%D0%B9+iko&amp;wiz_type=vital"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new_kanku_logo.jpg"/>
          <p:cNvPicPr>
            <a:picLocks noGrp="1" noChangeAspect="1"/>
          </p:cNvPicPr>
          <p:nvPr>
            <p:ph type="pic" idx="1"/>
          </p:nvPr>
        </p:nvPicPr>
        <p:blipFill>
          <a:blip r:embed="rId2" cstate="print"/>
          <a:srcRect l="1169" r="1169"/>
          <a:stretch>
            <a:fillRect/>
          </a:stretch>
        </p:blipFill>
        <p:spPr>
          <a:xfrm>
            <a:off x="-1" y="0"/>
            <a:ext cx="9495693" cy="6858000"/>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548680"/>
            <a:ext cx="7772400" cy="3888431"/>
          </a:xfrm>
        </p:spPr>
        <p:txBody>
          <a:bodyPr/>
          <a:lstStyle/>
          <a:p>
            <a:r>
              <a:rPr lang="ru-RU" b="1" dirty="0" smtClean="0"/>
              <a:t>Организация работы судейской коллегии на соревнованиях по </a:t>
            </a:r>
            <a:r>
              <a:rPr lang="ru-RU" b="1" dirty="0" err="1" smtClean="0"/>
              <a:t>Киокусинкай</a:t>
            </a:r>
            <a:endParaRPr lang="ru-RU"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539552" y="116632"/>
            <a:ext cx="7772400" cy="1470025"/>
          </a:xfrm>
        </p:spPr>
        <p:txBody>
          <a:bodyPr>
            <a:normAutofit/>
          </a:bodyPr>
          <a:lstStyle/>
          <a:p>
            <a:r>
              <a:rPr lang="ru-RU" b="1" dirty="0" smtClean="0">
                <a:effectLst/>
                <a:latin typeface="+mn-lt"/>
              </a:rPr>
              <a:t>Программы соревновании</a:t>
            </a:r>
            <a:endParaRPr lang="ru-RU" b="1" dirty="0">
              <a:effectLst/>
              <a:latin typeface="+mn-lt"/>
            </a:endParaRPr>
          </a:p>
        </p:txBody>
      </p:sp>
      <p:sp>
        <p:nvSpPr>
          <p:cNvPr id="4" name="Подзаголовок 3"/>
          <p:cNvSpPr>
            <a:spLocks noGrp="1"/>
          </p:cNvSpPr>
          <p:nvPr>
            <p:ph type="subTitle" idx="1"/>
          </p:nvPr>
        </p:nvSpPr>
        <p:spPr>
          <a:xfrm>
            <a:off x="1403648" y="2780928"/>
            <a:ext cx="6400800" cy="1752600"/>
          </a:xfrm>
        </p:spPr>
        <p:txBody>
          <a:bodyPr>
            <a:normAutofit/>
          </a:bodyPr>
          <a:lstStyle/>
          <a:p>
            <a:pPr algn="l">
              <a:buFont typeface="Arial" pitchFamily="34" charset="0"/>
              <a:buChar char="•"/>
            </a:pPr>
            <a:r>
              <a:rPr lang="ru-RU" dirty="0" smtClean="0">
                <a:solidFill>
                  <a:schemeClr val="tx1"/>
                </a:solidFill>
              </a:rPr>
              <a:t>Весовая категория( поединки)</a:t>
            </a:r>
          </a:p>
          <a:p>
            <a:pPr algn="l">
              <a:buFont typeface="Arial" pitchFamily="34" charset="0"/>
              <a:buChar char="•"/>
            </a:pPr>
            <a:r>
              <a:rPr lang="ru-RU" dirty="0" err="1" smtClean="0">
                <a:solidFill>
                  <a:schemeClr val="tx1"/>
                </a:solidFill>
              </a:rPr>
              <a:t>Тамишэвари</a:t>
            </a:r>
            <a:r>
              <a:rPr lang="ru-RU" dirty="0" smtClean="0">
                <a:solidFill>
                  <a:schemeClr val="tx1"/>
                </a:solidFill>
              </a:rPr>
              <a:t>( разбивание досок)</a:t>
            </a:r>
          </a:p>
          <a:p>
            <a:pPr algn="l">
              <a:buFont typeface="Arial" pitchFamily="34" charset="0"/>
              <a:buChar char="•"/>
            </a:pPr>
            <a:r>
              <a:rPr lang="ru-RU" dirty="0" smtClean="0">
                <a:solidFill>
                  <a:schemeClr val="tx1"/>
                </a:solidFill>
              </a:rPr>
              <a:t>Ката(формальные комплексы)</a:t>
            </a:r>
            <a:endParaRPr lang="ru-RU" dirty="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404664"/>
            <a:ext cx="7772400" cy="1470025"/>
          </a:xfrm>
        </p:spPr>
        <p:txBody>
          <a:bodyPr>
            <a:normAutofit/>
          </a:bodyPr>
          <a:lstStyle/>
          <a:p>
            <a:r>
              <a:rPr lang="ru-RU" sz="4000" dirty="0" smtClean="0">
                <a:effectLst>
                  <a:outerShdw blurRad="38100" dist="38100" dir="2700000" algn="tl">
                    <a:srgbClr val="000000">
                      <a:alpha val="43137"/>
                    </a:srgbClr>
                  </a:outerShdw>
                </a:effectLst>
                <a:latin typeface="+mn-lt"/>
              </a:rPr>
              <a:t>Характер</a:t>
            </a:r>
            <a:r>
              <a:rPr lang="ru-RU" sz="4000" dirty="0" smtClean="0">
                <a:effectLst>
                  <a:outerShdw blurRad="38100" dist="38100" dir="2700000" algn="tl" rotWithShape="0">
                    <a:srgbClr val="000000">
                      <a:alpha val="43137"/>
                    </a:srgbClr>
                  </a:outerShdw>
                </a:effectLst>
                <a:latin typeface="+mn-lt"/>
              </a:rPr>
              <a:t> </a:t>
            </a:r>
            <a:r>
              <a:rPr lang="ru-RU" sz="4000" dirty="0" smtClean="0">
                <a:effectLst>
                  <a:outerShdw blurRad="38100" dist="38100" dir="2700000" algn="tl">
                    <a:srgbClr val="000000">
                      <a:alpha val="43137"/>
                    </a:srgbClr>
                  </a:outerShdw>
                </a:effectLst>
                <a:latin typeface="+mn-lt"/>
              </a:rPr>
              <a:t>проведения</a:t>
            </a:r>
            <a:r>
              <a:rPr lang="ru-RU" sz="4000" dirty="0" smtClean="0">
                <a:effectLst>
                  <a:outerShdw blurRad="38100" dist="38100" dir="2700000" algn="tl" rotWithShape="0">
                    <a:srgbClr val="000000">
                      <a:alpha val="43137"/>
                    </a:srgbClr>
                  </a:outerShdw>
                </a:effectLst>
                <a:latin typeface="+mn-lt"/>
              </a:rPr>
              <a:t> </a:t>
            </a:r>
            <a:r>
              <a:rPr lang="ru-RU" sz="4000" dirty="0" smtClean="0">
                <a:effectLst>
                  <a:outerShdw blurRad="38100" dist="38100" dir="2700000" algn="tl">
                    <a:srgbClr val="000000">
                      <a:alpha val="43137"/>
                    </a:srgbClr>
                  </a:outerShdw>
                </a:effectLst>
                <a:latin typeface="+mn-lt"/>
              </a:rPr>
              <a:t>соревнований</a:t>
            </a:r>
            <a:endParaRPr lang="ru-RU" sz="4000" dirty="0">
              <a:effectLst>
                <a:outerShdw blurRad="38100" dist="38100" dir="2700000" algn="tl">
                  <a:srgbClr val="000000">
                    <a:alpha val="43137"/>
                  </a:srgbClr>
                </a:outerShdw>
              </a:effectLst>
              <a:latin typeface="+mn-lt"/>
            </a:endParaRPr>
          </a:p>
        </p:txBody>
      </p:sp>
      <p:sp>
        <p:nvSpPr>
          <p:cNvPr id="3" name="Подзаголовок 2"/>
          <p:cNvSpPr>
            <a:spLocks noGrp="1"/>
          </p:cNvSpPr>
          <p:nvPr>
            <p:ph type="subTitle" idx="1"/>
          </p:nvPr>
        </p:nvSpPr>
        <p:spPr>
          <a:xfrm>
            <a:off x="683568" y="2276872"/>
            <a:ext cx="7848872" cy="3960440"/>
          </a:xfrm>
        </p:spPr>
        <p:txBody>
          <a:bodyPr>
            <a:normAutofit fontScale="62500" lnSpcReduction="20000"/>
          </a:bodyPr>
          <a:lstStyle/>
          <a:p>
            <a:pPr algn="l">
              <a:buFont typeface="Arial" pitchFamily="34" charset="0"/>
              <a:buChar char="•"/>
            </a:pPr>
            <a:r>
              <a:rPr lang="ru-RU" sz="5800" b="1" dirty="0" smtClean="0">
                <a:solidFill>
                  <a:schemeClr val="tx1"/>
                </a:solidFill>
              </a:rPr>
              <a:t>Личные</a:t>
            </a:r>
          </a:p>
          <a:p>
            <a:pPr algn="l"/>
            <a:r>
              <a:rPr lang="ru-RU" sz="5800" dirty="0" smtClean="0">
                <a:solidFill>
                  <a:schemeClr val="tx1"/>
                </a:solidFill>
              </a:rPr>
              <a:t>(поединки, </a:t>
            </a:r>
            <a:r>
              <a:rPr lang="ru-RU" sz="5800" dirty="0" err="1" smtClean="0">
                <a:solidFill>
                  <a:schemeClr val="tx1"/>
                </a:solidFill>
              </a:rPr>
              <a:t>тамэшивари</a:t>
            </a:r>
            <a:r>
              <a:rPr lang="ru-RU" sz="5800" dirty="0" smtClean="0">
                <a:solidFill>
                  <a:schemeClr val="tx1"/>
                </a:solidFill>
              </a:rPr>
              <a:t>, ката)</a:t>
            </a:r>
          </a:p>
          <a:p>
            <a:pPr algn="l">
              <a:buFont typeface="Arial" pitchFamily="34" charset="0"/>
              <a:buChar char="•"/>
            </a:pPr>
            <a:r>
              <a:rPr lang="ru-RU" sz="5800" b="1" dirty="0" smtClean="0">
                <a:solidFill>
                  <a:schemeClr val="tx1"/>
                </a:solidFill>
              </a:rPr>
              <a:t>Личные командным зачётом</a:t>
            </a:r>
          </a:p>
          <a:p>
            <a:pPr algn="l"/>
            <a:r>
              <a:rPr lang="ru-RU" sz="5800" b="1" dirty="0" smtClean="0">
                <a:solidFill>
                  <a:schemeClr val="tx1"/>
                </a:solidFill>
              </a:rPr>
              <a:t> </a:t>
            </a:r>
            <a:r>
              <a:rPr lang="ru-RU" sz="5800" dirty="0" smtClean="0">
                <a:solidFill>
                  <a:schemeClr val="tx1"/>
                </a:solidFill>
              </a:rPr>
              <a:t>(поединки, </a:t>
            </a:r>
            <a:r>
              <a:rPr lang="ru-RU" sz="5800" dirty="0" err="1" smtClean="0">
                <a:solidFill>
                  <a:schemeClr val="tx1"/>
                </a:solidFill>
              </a:rPr>
              <a:t>тамэшивари</a:t>
            </a:r>
            <a:r>
              <a:rPr lang="ru-RU" sz="5800" dirty="0" smtClean="0">
                <a:solidFill>
                  <a:schemeClr val="tx1"/>
                </a:solidFill>
              </a:rPr>
              <a:t>, ката)</a:t>
            </a:r>
          </a:p>
          <a:p>
            <a:pPr algn="l">
              <a:buFont typeface="Arial" pitchFamily="34" charset="0"/>
              <a:buChar char="•"/>
            </a:pPr>
            <a:r>
              <a:rPr lang="ru-RU" sz="5800" b="1" dirty="0" smtClean="0">
                <a:solidFill>
                  <a:schemeClr val="tx1"/>
                </a:solidFill>
              </a:rPr>
              <a:t>Командные</a:t>
            </a:r>
          </a:p>
          <a:p>
            <a:pPr algn="l"/>
            <a:r>
              <a:rPr lang="ru-RU" sz="5800" dirty="0" smtClean="0">
                <a:solidFill>
                  <a:schemeClr val="tx1"/>
                </a:solidFill>
              </a:rPr>
              <a:t>(поединки, </a:t>
            </a:r>
            <a:r>
              <a:rPr lang="ru-RU" sz="5800" dirty="0" err="1" smtClean="0">
                <a:solidFill>
                  <a:schemeClr val="tx1"/>
                </a:solidFill>
              </a:rPr>
              <a:t>тамэшивари</a:t>
            </a:r>
            <a:r>
              <a:rPr lang="ru-RU" sz="5800" dirty="0" smtClean="0">
                <a:solidFill>
                  <a:schemeClr val="tx1"/>
                </a:solidFill>
              </a:rPr>
              <a:t>, ката)</a:t>
            </a:r>
          </a:p>
          <a:p>
            <a:pPr algn="l"/>
            <a:endParaRPr lang="ru-RU" dirty="0" smtClean="0">
              <a:solidFill>
                <a:schemeClr val="tx1"/>
              </a:solidFill>
            </a:endParaRPr>
          </a:p>
          <a:p>
            <a:pPr algn="l"/>
            <a:r>
              <a:rPr lang="ru-RU" b="1" dirty="0" smtClean="0">
                <a:solidFill>
                  <a:schemeClr val="tx1"/>
                </a:solidFill>
              </a:rPr>
              <a:t>            </a:t>
            </a:r>
          </a:p>
          <a:p>
            <a:pPr algn="l"/>
            <a:endParaRPr lang="ru-RU" dirty="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404664"/>
            <a:ext cx="7772400" cy="1470025"/>
          </a:xfrm>
        </p:spPr>
        <p:txBody>
          <a:bodyPr>
            <a:normAutofit/>
          </a:bodyPr>
          <a:lstStyle/>
          <a:p>
            <a:r>
              <a:rPr lang="ru-RU" sz="4400" b="0" dirty="0" smtClean="0">
                <a:effectLst>
                  <a:outerShdw blurRad="38100" dist="38100" dir="2700000" algn="tl">
                    <a:srgbClr val="000000">
                      <a:alpha val="43137"/>
                    </a:srgbClr>
                  </a:outerShdw>
                </a:effectLst>
                <a:latin typeface="+mn-lt"/>
              </a:rPr>
              <a:t>Система проведения соревнований</a:t>
            </a:r>
            <a:endParaRPr lang="ru-RU" sz="4400" b="0" dirty="0">
              <a:effectLst>
                <a:outerShdw blurRad="38100" dist="38100" dir="2700000" algn="tl">
                  <a:srgbClr val="000000">
                    <a:alpha val="43137"/>
                  </a:srgbClr>
                </a:outerShdw>
              </a:effectLst>
              <a:latin typeface="+mn-lt"/>
            </a:endParaRPr>
          </a:p>
        </p:txBody>
      </p:sp>
      <p:sp>
        <p:nvSpPr>
          <p:cNvPr id="3" name="Подзаголовок 2"/>
          <p:cNvSpPr>
            <a:spLocks noGrp="1"/>
          </p:cNvSpPr>
          <p:nvPr>
            <p:ph type="subTitle" idx="1"/>
          </p:nvPr>
        </p:nvSpPr>
        <p:spPr>
          <a:xfrm>
            <a:off x="683568" y="1988840"/>
            <a:ext cx="7848872" cy="4248472"/>
          </a:xfrm>
        </p:spPr>
        <p:txBody>
          <a:bodyPr>
            <a:normAutofit/>
          </a:bodyPr>
          <a:lstStyle/>
          <a:p>
            <a:pPr algn="l">
              <a:buFont typeface="Arial" pitchFamily="34" charset="0"/>
              <a:buChar char="•"/>
            </a:pPr>
            <a:r>
              <a:rPr lang="ru-RU" b="1" dirty="0" smtClean="0">
                <a:solidFill>
                  <a:schemeClr val="tx1"/>
                </a:solidFill>
              </a:rPr>
              <a:t>По </a:t>
            </a:r>
            <a:r>
              <a:rPr lang="ru-RU" b="1" dirty="0" err="1" smtClean="0">
                <a:solidFill>
                  <a:schemeClr val="tx1"/>
                </a:solidFill>
              </a:rPr>
              <a:t>олимпиййской</a:t>
            </a:r>
            <a:r>
              <a:rPr lang="ru-RU" b="1" dirty="0" smtClean="0">
                <a:solidFill>
                  <a:schemeClr val="tx1"/>
                </a:solidFill>
              </a:rPr>
              <a:t> системе</a:t>
            </a:r>
          </a:p>
          <a:p>
            <a:pPr algn="l"/>
            <a:r>
              <a:rPr lang="ru-RU" dirty="0" smtClean="0">
                <a:solidFill>
                  <a:schemeClr val="tx1"/>
                </a:solidFill>
              </a:rPr>
              <a:t>(поединки, </a:t>
            </a:r>
            <a:r>
              <a:rPr lang="ru-RU" dirty="0" err="1" smtClean="0">
                <a:solidFill>
                  <a:schemeClr val="tx1"/>
                </a:solidFill>
              </a:rPr>
              <a:t>тамэшивари</a:t>
            </a:r>
            <a:r>
              <a:rPr lang="ru-RU" dirty="0" smtClean="0">
                <a:solidFill>
                  <a:schemeClr val="tx1"/>
                </a:solidFill>
              </a:rPr>
              <a:t>, ката)</a:t>
            </a:r>
          </a:p>
          <a:p>
            <a:pPr algn="l">
              <a:buFont typeface="Arial" pitchFamily="34" charset="0"/>
              <a:buChar char="•"/>
            </a:pPr>
            <a:r>
              <a:rPr lang="ru-RU" b="1" dirty="0" smtClean="0">
                <a:solidFill>
                  <a:schemeClr val="tx1"/>
                </a:solidFill>
              </a:rPr>
              <a:t>По круговой системе</a:t>
            </a:r>
          </a:p>
          <a:p>
            <a:pPr algn="l"/>
            <a:r>
              <a:rPr lang="ru-RU" dirty="0" smtClean="0">
                <a:solidFill>
                  <a:schemeClr val="tx1"/>
                </a:solidFill>
              </a:rPr>
              <a:t>(поединки, ката)</a:t>
            </a:r>
          </a:p>
          <a:p>
            <a:pPr algn="l">
              <a:buFont typeface="Arial" pitchFamily="34" charset="0"/>
              <a:buChar char="•"/>
            </a:pPr>
            <a:r>
              <a:rPr lang="ru-RU" b="1" dirty="0" smtClean="0">
                <a:solidFill>
                  <a:schemeClr val="tx1"/>
                </a:solidFill>
              </a:rPr>
              <a:t>По балльной (очковой) системе</a:t>
            </a:r>
          </a:p>
          <a:p>
            <a:pPr algn="l"/>
            <a:r>
              <a:rPr lang="ru-RU" dirty="0" smtClean="0">
                <a:solidFill>
                  <a:schemeClr val="tx1"/>
                </a:solidFill>
              </a:rPr>
              <a:t>(в личных соревнованиях, в т. ч.  командным зачётом, и в командных соревнованиях - в видах программ «</a:t>
            </a:r>
            <a:r>
              <a:rPr lang="ru-RU" dirty="0" err="1" smtClean="0">
                <a:solidFill>
                  <a:schemeClr val="tx1"/>
                </a:solidFill>
              </a:rPr>
              <a:t>тамэшивари</a:t>
            </a:r>
            <a:r>
              <a:rPr lang="ru-RU" dirty="0" smtClean="0">
                <a:solidFill>
                  <a:schemeClr val="tx1"/>
                </a:solidFill>
              </a:rPr>
              <a:t>» и «ката»)</a:t>
            </a:r>
          </a:p>
          <a:p>
            <a:pPr>
              <a:buFont typeface="Arial" pitchFamily="34" charset="0"/>
              <a:buChar char="•"/>
            </a:pPr>
            <a:endParaRPr lang="ru-RU" dirty="0" smtClean="0">
              <a:solidFill>
                <a:schemeClr val="tx1"/>
              </a:solidFill>
            </a:endParaRPr>
          </a:p>
          <a:p>
            <a:endParaRPr lang="ru-RU" dirty="0" smtClean="0">
              <a:solidFill>
                <a:schemeClr val="tx1"/>
              </a:solidFill>
            </a:endParaRPr>
          </a:p>
          <a:p>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467544" y="332657"/>
            <a:ext cx="7990656" cy="1440159"/>
          </a:xfrm>
        </p:spPr>
        <p:txBody>
          <a:bodyPr>
            <a:normAutofit fontScale="90000"/>
          </a:bodyPr>
          <a:lstStyle/>
          <a:p>
            <a:r>
              <a:rPr lang="ru-RU" b="1" dirty="0" smtClean="0">
                <a:effectLst/>
                <a:latin typeface="+mn-lt"/>
              </a:rPr>
              <a:t>Официальные лица соревнований</a:t>
            </a:r>
            <a:endParaRPr lang="ru-RU" b="1" dirty="0">
              <a:effectLst/>
              <a:latin typeface="+mn-lt"/>
            </a:endParaRPr>
          </a:p>
        </p:txBody>
      </p:sp>
      <p:sp>
        <p:nvSpPr>
          <p:cNvPr id="7" name="Подзаголовок 6"/>
          <p:cNvSpPr>
            <a:spLocks noGrp="1"/>
          </p:cNvSpPr>
          <p:nvPr>
            <p:ph type="subTitle" idx="1"/>
          </p:nvPr>
        </p:nvSpPr>
        <p:spPr>
          <a:xfrm>
            <a:off x="467544" y="1988840"/>
            <a:ext cx="7992888" cy="4248472"/>
          </a:xfrm>
        </p:spPr>
        <p:txBody>
          <a:bodyPr/>
          <a:lstStyle/>
          <a:p>
            <a:pPr algn="l">
              <a:buFont typeface="Arial" pitchFamily="34" charset="0"/>
              <a:buChar char="•"/>
            </a:pPr>
            <a:r>
              <a:rPr lang="ru-RU" dirty="0" smtClean="0">
                <a:solidFill>
                  <a:schemeClr val="tx1"/>
                </a:solidFill>
              </a:rPr>
              <a:t>Члены главной судейской коллегии</a:t>
            </a:r>
          </a:p>
          <a:p>
            <a:pPr algn="l">
              <a:buFont typeface="Arial" pitchFamily="34" charset="0"/>
              <a:buChar char="•"/>
            </a:pPr>
            <a:r>
              <a:rPr lang="ru-RU" dirty="0" smtClean="0">
                <a:solidFill>
                  <a:schemeClr val="tx1"/>
                </a:solidFill>
              </a:rPr>
              <a:t>Члены судейской коллегии</a:t>
            </a:r>
          </a:p>
          <a:p>
            <a:pPr algn="l">
              <a:buFont typeface="Arial" pitchFamily="34" charset="0"/>
              <a:buChar char="•"/>
            </a:pPr>
            <a:r>
              <a:rPr lang="ru-RU" dirty="0" smtClean="0">
                <a:solidFill>
                  <a:schemeClr val="tx1"/>
                </a:solidFill>
              </a:rPr>
              <a:t>Медицинский персонал</a:t>
            </a:r>
          </a:p>
          <a:p>
            <a:pPr algn="l"/>
            <a:r>
              <a:rPr lang="ru-RU" sz="2000" dirty="0" smtClean="0">
                <a:solidFill>
                  <a:schemeClr val="tx1"/>
                </a:solidFill>
              </a:rPr>
              <a:t>В </a:t>
            </a:r>
            <a:r>
              <a:rPr lang="ru-RU" sz="2000" dirty="0" err="1" smtClean="0">
                <a:solidFill>
                  <a:schemeClr val="tx1"/>
                </a:solidFill>
              </a:rPr>
              <a:t>рассшириный</a:t>
            </a:r>
            <a:r>
              <a:rPr lang="ru-RU" sz="2000" dirty="0" smtClean="0">
                <a:solidFill>
                  <a:schemeClr val="tx1"/>
                </a:solidFill>
              </a:rPr>
              <a:t> состав официальных лиц могут также входить:</a:t>
            </a:r>
          </a:p>
          <a:p>
            <a:pPr algn="l">
              <a:buFont typeface="Arial" pitchFamily="34" charset="0"/>
              <a:buChar char="•"/>
            </a:pPr>
            <a:r>
              <a:rPr lang="ru-RU" sz="2800" dirty="0" smtClean="0">
                <a:solidFill>
                  <a:schemeClr val="tx1"/>
                </a:solidFill>
              </a:rPr>
              <a:t>Члены организационного комитета соревнований</a:t>
            </a:r>
          </a:p>
          <a:p>
            <a:pPr algn="l">
              <a:buFont typeface="Arial" pitchFamily="34" charset="0"/>
              <a:buChar char="•"/>
            </a:pPr>
            <a:r>
              <a:rPr lang="ru-RU" sz="2800" dirty="0" smtClean="0">
                <a:solidFill>
                  <a:schemeClr val="tx1"/>
                </a:solidFill>
              </a:rPr>
              <a:t>Комендант соревнований</a:t>
            </a:r>
          </a:p>
          <a:p>
            <a:pPr algn="l">
              <a:buFont typeface="Arial" pitchFamily="34" charset="0"/>
              <a:buChar char="•"/>
            </a:pPr>
            <a:r>
              <a:rPr lang="ru-RU" sz="2800" dirty="0" smtClean="0">
                <a:solidFill>
                  <a:schemeClr val="tx1"/>
                </a:solidFill>
              </a:rPr>
              <a:t>Представитель дирекции спортсооружения</a:t>
            </a:r>
          </a:p>
          <a:p>
            <a:pPr algn="l">
              <a:buFont typeface="Arial" pitchFamily="34" charset="0"/>
              <a:buChar char="•"/>
            </a:pPr>
            <a:r>
              <a:rPr lang="ru-RU" sz="2800" dirty="0" smtClean="0">
                <a:solidFill>
                  <a:schemeClr val="tx1"/>
                </a:solidFill>
              </a:rPr>
              <a:t>Юрист</a:t>
            </a:r>
          </a:p>
          <a:p>
            <a:pPr algn="l">
              <a:buFont typeface="Arial" pitchFamily="34" charset="0"/>
              <a:buChar char="•"/>
            </a:pPr>
            <a:endParaRPr lang="ru-RU" sz="2800" dirty="0" smtClean="0">
              <a:solidFill>
                <a:schemeClr val="tx1"/>
              </a:solidFill>
            </a:endParaRPr>
          </a:p>
          <a:p>
            <a:pPr algn="l">
              <a:buFont typeface="Arial" pitchFamily="34" charset="0"/>
              <a:buChar char="•"/>
            </a:pPr>
            <a:endParaRPr lang="ru-RU" dirty="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988840"/>
            <a:ext cx="8640960" cy="2952328"/>
          </a:xfrm>
        </p:spPr>
        <p:txBody>
          <a:bodyPr>
            <a:normAutofit fontScale="90000"/>
          </a:bodyPr>
          <a:lstStyle/>
          <a:p>
            <a:r>
              <a:rPr lang="ru-RU" sz="3200" b="0" dirty="0" smtClean="0">
                <a:solidFill>
                  <a:schemeClr val="tx1"/>
                </a:solidFill>
                <a:effectLst/>
              </a:rPr>
              <a:t>Официальные представители команд ,тренеры, инспектор соревнований, </a:t>
            </a:r>
            <a:br>
              <a:rPr lang="ru-RU" sz="3200" b="0" dirty="0" smtClean="0">
                <a:solidFill>
                  <a:schemeClr val="tx1"/>
                </a:solidFill>
                <a:effectLst/>
              </a:rPr>
            </a:br>
            <a:r>
              <a:rPr lang="ru-RU" sz="3200" b="0" dirty="0" smtClean="0">
                <a:solidFill>
                  <a:schemeClr val="tx1"/>
                </a:solidFill>
                <a:effectLst/>
              </a:rPr>
              <a:t>технический персонал и волонтёры </a:t>
            </a:r>
            <a:br>
              <a:rPr lang="ru-RU" sz="3200" b="0" dirty="0" smtClean="0">
                <a:solidFill>
                  <a:schemeClr val="tx1"/>
                </a:solidFill>
                <a:effectLst/>
              </a:rPr>
            </a:br>
            <a:r>
              <a:rPr lang="ru-RU" sz="3200" dirty="0" smtClean="0">
                <a:solidFill>
                  <a:schemeClr val="tx1"/>
                </a:solidFill>
                <a:effectLst/>
              </a:rPr>
              <a:t/>
            </a:r>
            <a:br>
              <a:rPr lang="ru-RU" sz="3200" dirty="0" smtClean="0">
                <a:solidFill>
                  <a:schemeClr val="tx1"/>
                </a:solidFill>
                <a:effectLst/>
              </a:rPr>
            </a:br>
            <a:r>
              <a:rPr lang="ru-RU" sz="3200" b="1" dirty="0" smtClean="0">
                <a:solidFill>
                  <a:schemeClr val="tx1"/>
                </a:solidFill>
                <a:effectLst/>
              </a:rPr>
              <a:t>НЕ ЯВЛЯЮТСЯ </a:t>
            </a:r>
            <a:br>
              <a:rPr lang="ru-RU" sz="3200" b="1" dirty="0" smtClean="0">
                <a:solidFill>
                  <a:schemeClr val="tx1"/>
                </a:solidFill>
                <a:effectLst/>
              </a:rPr>
            </a:br>
            <a:r>
              <a:rPr lang="ru-RU" sz="3200" b="1" dirty="0" smtClean="0">
                <a:solidFill>
                  <a:schemeClr val="tx1"/>
                </a:solidFill>
                <a:effectLst/>
              </a:rPr>
              <a:t> </a:t>
            </a:r>
            <a:r>
              <a:rPr lang="ru-RU" sz="3200" dirty="0" smtClean="0">
                <a:solidFill>
                  <a:schemeClr val="tx1"/>
                </a:solidFill>
                <a:effectLst/>
              </a:rPr>
              <a:t>официальными лицами соревнований</a:t>
            </a:r>
            <a:br>
              <a:rPr lang="ru-RU" sz="3200" dirty="0" smtClean="0">
                <a:solidFill>
                  <a:schemeClr val="tx1"/>
                </a:solidFill>
                <a:effectLst/>
              </a:rPr>
            </a:br>
            <a:r>
              <a:rPr lang="ru-RU" sz="3200" dirty="0" smtClean="0">
                <a:solidFill>
                  <a:schemeClr val="tx1"/>
                </a:solidFill>
                <a:effectLst/>
              </a:rPr>
              <a:t> </a:t>
            </a:r>
            <a:r>
              <a:rPr lang="ru-RU" sz="3200" b="0" dirty="0" smtClean="0">
                <a:solidFill>
                  <a:schemeClr val="tx1"/>
                </a:solidFill>
                <a:effectLst/>
              </a:rPr>
              <a:t/>
            </a:r>
            <a:br>
              <a:rPr lang="ru-RU" sz="3200" b="0" dirty="0" smtClean="0">
                <a:solidFill>
                  <a:schemeClr val="tx1"/>
                </a:solidFill>
                <a:effectLst/>
              </a:rPr>
            </a:br>
            <a:endParaRPr lang="ru-RU" sz="3200" b="0" dirty="0">
              <a:solidFill>
                <a:schemeClr val="tx1"/>
              </a:solidFill>
              <a:effectLst/>
            </a:endParaRPr>
          </a:p>
        </p:txBody>
      </p:sp>
      <p:sp>
        <p:nvSpPr>
          <p:cNvPr id="3" name="Текст 2"/>
          <p:cNvSpPr>
            <a:spLocks noGrp="1"/>
          </p:cNvSpPr>
          <p:nvPr>
            <p:ph type="body" idx="4294967295"/>
          </p:nvPr>
        </p:nvSpPr>
        <p:spPr>
          <a:xfrm>
            <a:off x="1115616" y="332656"/>
            <a:ext cx="6153150" cy="763588"/>
          </a:xfrm>
        </p:spPr>
        <p:txBody>
          <a:bodyPr>
            <a:noAutofit/>
          </a:bodyPr>
          <a:lstStyle/>
          <a:p>
            <a:pPr algn="ctr">
              <a:buNone/>
            </a:pPr>
            <a:r>
              <a:rPr lang="ru-RU" sz="4400" b="1" dirty="0" smtClean="0">
                <a:solidFill>
                  <a:schemeClr val="accent1">
                    <a:lumMod val="60000"/>
                    <a:lumOff val="40000"/>
                  </a:schemeClr>
                </a:solidFill>
              </a:rPr>
              <a:t>Внимание</a:t>
            </a:r>
            <a:endParaRPr lang="ru-RU" sz="4400" b="1" dirty="0">
              <a:solidFill>
                <a:schemeClr val="accent1">
                  <a:lumMod val="60000"/>
                  <a:lumOff val="40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1930226"/>
          </a:xfrm>
        </p:spPr>
        <p:txBody>
          <a:bodyPr>
            <a:noAutofit/>
          </a:bodyPr>
          <a:lstStyle/>
          <a:p>
            <a:r>
              <a:rPr lang="ru-RU" sz="4400" dirty="0" smtClean="0">
                <a:effectLst>
                  <a:outerShdw blurRad="38100" dist="38100" dir="2700000" algn="tl">
                    <a:srgbClr val="000000">
                      <a:alpha val="43137"/>
                    </a:srgbClr>
                  </a:outerShdw>
                </a:effectLst>
                <a:latin typeface="+mn-lt"/>
              </a:rPr>
              <a:t>Права и обязанности </a:t>
            </a:r>
            <a:r>
              <a:rPr lang="ru-RU" sz="4400" dirty="0" smtClean="0">
                <a:effectLst>
                  <a:outerShdw blurRad="38100" dist="38100" dir="2700000" algn="tl">
                    <a:srgbClr val="000000">
                      <a:alpha val="43137"/>
                    </a:srgbClr>
                  </a:outerShdw>
                </a:effectLst>
                <a:latin typeface="+mn-lt"/>
                <a:cs typeface="Times New Roman" pitchFamily="18" charset="0"/>
              </a:rPr>
              <a:t>официальных</a:t>
            </a:r>
            <a:r>
              <a:rPr lang="ru-RU" sz="4400" dirty="0" smtClean="0">
                <a:effectLst>
                  <a:outerShdw blurRad="38100" dist="38100" dir="2700000" algn="tl">
                    <a:srgbClr val="000000">
                      <a:alpha val="43137"/>
                    </a:srgbClr>
                  </a:outerShdw>
                </a:effectLst>
                <a:latin typeface="+mn-lt"/>
              </a:rPr>
              <a:t> </a:t>
            </a:r>
            <a:r>
              <a:rPr lang="ru-RU" sz="4400" dirty="0" smtClean="0">
                <a:effectLst/>
                <a:latin typeface="+mn-lt"/>
              </a:rPr>
              <a:t>лиц</a:t>
            </a:r>
            <a:endParaRPr lang="ru-RU" sz="4400" dirty="0">
              <a:effectLst/>
              <a:latin typeface="+mn-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idx="1"/>
          </p:nvPr>
        </p:nvSpPr>
        <p:spPr>
          <a:xfrm>
            <a:off x="683568" y="260648"/>
            <a:ext cx="7772400" cy="5976664"/>
          </a:xfrm>
        </p:spPr>
        <p:txBody>
          <a:bodyPr>
            <a:normAutofit/>
          </a:bodyPr>
          <a:lstStyle/>
          <a:p>
            <a:r>
              <a:rPr lang="ru-RU" sz="2800" b="1" dirty="0" smtClean="0">
                <a:solidFill>
                  <a:schemeClr val="accent1">
                    <a:lumMod val="60000"/>
                    <a:lumOff val="40000"/>
                  </a:schemeClr>
                </a:solidFill>
              </a:rPr>
              <a:t>Официальные лица соревнований должны:</a:t>
            </a:r>
          </a:p>
          <a:p>
            <a:pPr lvl="0">
              <a:buFont typeface="Arial" pitchFamily="34" charset="0"/>
              <a:buChar char="•"/>
            </a:pPr>
            <a:endParaRPr lang="ru-RU" dirty="0" smtClean="0">
              <a:solidFill>
                <a:schemeClr val="tx1"/>
              </a:solidFill>
            </a:endParaRPr>
          </a:p>
          <a:p>
            <a:pPr lvl="0">
              <a:buFont typeface="Arial" pitchFamily="34" charset="0"/>
              <a:buChar char="•"/>
            </a:pPr>
            <a:r>
              <a:rPr lang="ru-RU" dirty="0" smtClean="0">
                <a:solidFill>
                  <a:schemeClr val="tx1"/>
                </a:solidFill>
              </a:rPr>
              <a:t>знать настоящие Правила и Положение/Регламент;</a:t>
            </a:r>
          </a:p>
          <a:p>
            <a:pPr lvl="0">
              <a:buFont typeface="Arial" pitchFamily="34" charset="0"/>
              <a:buChar char="•"/>
            </a:pPr>
            <a:r>
              <a:rPr lang="ru-RU" dirty="0" smtClean="0">
                <a:solidFill>
                  <a:schemeClr val="tx1"/>
                </a:solidFill>
              </a:rPr>
              <a:t>знать и неукоснительно выполнять свои функциональные обязанности;</a:t>
            </a:r>
          </a:p>
          <a:p>
            <a:pPr lvl="0">
              <a:buFont typeface="Arial" pitchFamily="34" charset="0"/>
              <a:buChar char="•"/>
            </a:pPr>
            <a:r>
              <a:rPr lang="ru-RU" dirty="0" smtClean="0">
                <a:solidFill>
                  <a:schemeClr val="tx1"/>
                </a:solidFill>
              </a:rPr>
              <a:t>выполнять требования вышестоящих официальных лиц соревнований в соответствии с подчиненностью;</a:t>
            </a:r>
          </a:p>
          <a:p>
            <a:pPr lvl="0">
              <a:buFont typeface="Arial" pitchFamily="34" charset="0"/>
              <a:buChar char="•"/>
            </a:pPr>
            <a:r>
              <a:rPr lang="ru-RU" dirty="0" smtClean="0">
                <a:solidFill>
                  <a:schemeClr val="tx1"/>
                </a:solidFill>
              </a:rPr>
              <a:t>быть одеты соответствующим образом, иметь опрятный вид. Форма судей и их экипировка соответствует стандарту Международной Организации ИКО </a:t>
            </a:r>
            <a:r>
              <a:rPr lang="ru-RU" dirty="0" err="1" smtClean="0">
                <a:solidFill>
                  <a:schemeClr val="tx1"/>
                </a:solidFill>
              </a:rPr>
              <a:t>Киокушинкайкан</a:t>
            </a:r>
            <a:r>
              <a:rPr lang="ru-RU" dirty="0" smtClean="0">
                <a:solidFill>
                  <a:schemeClr val="tx1"/>
                </a:solidFill>
              </a:rPr>
              <a:t>;</a:t>
            </a:r>
          </a:p>
          <a:p>
            <a:pPr lvl="0">
              <a:buFont typeface="Arial" pitchFamily="34" charset="0"/>
              <a:buChar char="•"/>
            </a:pPr>
            <a:r>
              <a:rPr lang="ru-RU" dirty="0" smtClean="0">
                <a:solidFill>
                  <a:schemeClr val="tx1"/>
                </a:solidFill>
              </a:rPr>
              <a:t>находиться на соревнованиях до их окончания и не покидать своего рабочего или специально отведенного места без уведомления своего непосредственного руководителя на соревнованиях;</a:t>
            </a:r>
          </a:p>
          <a:p>
            <a:pPr lvl="0">
              <a:buFont typeface="Arial" pitchFamily="34" charset="0"/>
              <a:buChar char="•"/>
            </a:pPr>
            <a:r>
              <a:rPr lang="ru-RU" dirty="0" smtClean="0">
                <a:solidFill>
                  <a:schemeClr val="tx1"/>
                </a:solidFill>
              </a:rPr>
              <a:t>быть вежливыми и корректными по отношению ко всем участникам и лицам, обслуживающим соревнования, соблюдать этикет соревнований.</a:t>
            </a:r>
          </a:p>
          <a:p>
            <a:endParaRPr lang="ru-RU" dirty="0">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60649"/>
            <a:ext cx="7772400" cy="1224135"/>
          </a:xfrm>
        </p:spPr>
        <p:txBody>
          <a:bodyPr>
            <a:noAutofit/>
          </a:bodyPr>
          <a:lstStyle/>
          <a:p>
            <a:pPr algn="ctr"/>
            <a:r>
              <a:rPr lang="ru-RU" sz="3200" dirty="0" smtClean="0">
                <a:effectLst/>
                <a:latin typeface="+mn-lt"/>
              </a:rPr>
              <a:t>Официальным лицам соревнований запрещено:</a:t>
            </a:r>
            <a:br>
              <a:rPr lang="ru-RU" sz="3200" dirty="0" smtClean="0">
                <a:effectLst/>
                <a:latin typeface="+mn-lt"/>
              </a:rPr>
            </a:br>
            <a:endParaRPr lang="ru-RU" sz="3200" dirty="0">
              <a:effectLst/>
              <a:latin typeface="+mn-lt"/>
            </a:endParaRPr>
          </a:p>
        </p:txBody>
      </p:sp>
      <p:sp>
        <p:nvSpPr>
          <p:cNvPr id="3" name="Текст 2"/>
          <p:cNvSpPr>
            <a:spLocks noGrp="1"/>
          </p:cNvSpPr>
          <p:nvPr>
            <p:ph type="body" idx="1"/>
          </p:nvPr>
        </p:nvSpPr>
        <p:spPr>
          <a:xfrm>
            <a:off x="683568" y="1340768"/>
            <a:ext cx="7772400" cy="5112568"/>
          </a:xfrm>
        </p:spPr>
        <p:txBody>
          <a:bodyPr>
            <a:noAutofit/>
          </a:bodyPr>
          <a:lstStyle/>
          <a:p>
            <a:pPr lvl="0">
              <a:buFont typeface="Arial" pitchFamily="34" charset="0"/>
              <a:buChar char="•"/>
            </a:pPr>
            <a:r>
              <a:rPr lang="ru-RU" sz="3200" dirty="0" smtClean="0">
                <a:solidFill>
                  <a:schemeClr val="tx1"/>
                </a:solidFill>
              </a:rPr>
              <a:t>общаться с участниками, тренерами, представителями команд, другими </a:t>
            </a:r>
            <a:r>
              <a:rPr lang="ru-RU" sz="2400" dirty="0" smtClean="0">
                <a:solidFill>
                  <a:schemeClr val="tx1"/>
                </a:solidFill>
              </a:rPr>
              <a:t>лицами</a:t>
            </a:r>
            <a:r>
              <a:rPr lang="ru-RU" sz="3200" dirty="0" smtClean="0">
                <a:solidFill>
                  <a:schemeClr val="tx1"/>
                </a:solidFill>
              </a:rPr>
              <a:t>, кроме как в рамках исполнения ими своих служебных обязанностей, </a:t>
            </a:r>
            <a:r>
              <a:rPr lang="ru-RU" sz="3200" dirty="0" err="1" smtClean="0">
                <a:solidFill>
                  <a:schemeClr val="tx1"/>
                </a:solidFill>
              </a:rPr>
              <a:t>секундировать</a:t>
            </a:r>
            <a:r>
              <a:rPr lang="ru-RU" sz="3200" dirty="0" smtClean="0">
                <a:solidFill>
                  <a:schemeClr val="tx1"/>
                </a:solidFill>
              </a:rPr>
              <a:t> спортсменам и открыто выражать свои эмоции по поводу выступления спортсменов;</a:t>
            </a:r>
          </a:p>
          <a:p>
            <a:pPr lvl="0">
              <a:buFont typeface="Arial" pitchFamily="34" charset="0"/>
              <a:buChar char="•"/>
            </a:pPr>
            <a:r>
              <a:rPr lang="ru-RU" sz="3200" dirty="0" smtClean="0">
                <a:solidFill>
                  <a:schemeClr val="tx1"/>
                </a:solidFill>
              </a:rPr>
              <a:t>совмещать должности официального лица соревнований и представителя или тренера команды.</a:t>
            </a:r>
          </a:p>
          <a:p>
            <a:pPr>
              <a:buFont typeface="Arial" pitchFamily="34" charset="0"/>
              <a:buChar char="•"/>
            </a:pPr>
            <a:endParaRPr lang="ru-RU" sz="3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548681"/>
            <a:ext cx="7772400" cy="864095"/>
          </a:xfrm>
        </p:spPr>
        <p:txBody>
          <a:bodyPr>
            <a:normAutofit fontScale="90000"/>
          </a:bodyPr>
          <a:lstStyle/>
          <a:p>
            <a:r>
              <a:rPr lang="ru-RU" sz="4400" dirty="0" smtClean="0"/>
              <a:t>Главная судейская коллегия</a:t>
            </a:r>
            <a:endParaRPr lang="ru-RU" sz="4400" dirty="0"/>
          </a:p>
        </p:txBody>
      </p:sp>
      <p:sp>
        <p:nvSpPr>
          <p:cNvPr id="3" name="Текст 2"/>
          <p:cNvSpPr>
            <a:spLocks noGrp="1"/>
          </p:cNvSpPr>
          <p:nvPr>
            <p:ph type="body" idx="1"/>
          </p:nvPr>
        </p:nvSpPr>
        <p:spPr>
          <a:xfrm>
            <a:off x="755576" y="1484784"/>
            <a:ext cx="7772400" cy="3600399"/>
          </a:xfrm>
        </p:spPr>
        <p:txBody>
          <a:bodyPr>
            <a:normAutofit/>
          </a:bodyPr>
          <a:lstStyle/>
          <a:p>
            <a:pPr>
              <a:buFont typeface="Arial" pitchFamily="34" charset="0"/>
              <a:buChar char="•"/>
            </a:pPr>
            <a:r>
              <a:rPr lang="ru-RU" sz="3200" dirty="0" smtClean="0">
                <a:solidFill>
                  <a:schemeClr val="tx1"/>
                </a:solidFill>
              </a:rPr>
              <a:t>Главный судья</a:t>
            </a:r>
          </a:p>
          <a:p>
            <a:pPr>
              <a:buFont typeface="Arial" pitchFamily="34" charset="0"/>
              <a:buChar char="•"/>
            </a:pPr>
            <a:r>
              <a:rPr lang="ru-RU" sz="3200" dirty="0" smtClean="0">
                <a:solidFill>
                  <a:schemeClr val="tx1"/>
                </a:solidFill>
              </a:rPr>
              <a:t>Заместитель главного судьи</a:t>
            </a:r>
          </a:p>
          <a:p>
            <a:pPr>
              <a:buFont typeface="Arial" pitchFamily="34" charset="0"/>
              <a:buChar char="•"/>
            </a:pPr>
            <a:r>
              <a:rPr lang="ru-RU" sz="3200" dirty="0" smtClean="0">
                <a:solidFill>
                  <a:schemeClr val="tx1"/>
                </a:solidFill>
              </a:rPr>
              <a:t>Главный секретарь</a:t>
            </a:r>
          </a:p>
          <a:p>
            <a:pPr>
              <a:buFont typeface="Arial" pitchFamily="34" charset="0"/>
              <a:buChar char="•"/>
            </a:pPr>
            <a:r>
              <a:rPr lang="ru-RU" sz="3200" dirty="0" smtClean="0">
                <a:solidFill>
                  <a:schemeClr val="tx1"/>
                </a:solidFill>
              </a:rPr>
              <a:t>Заместитель главного судьи</a:t>
            </a:r>
          </a:p>
          <a:p>
            <a:r>
              <a:rPr lang="ru-RU" sz="3200" dirty="0" smtClean="0">
                <a:solidFill>
                  <a:schemeClr val="tx1"/>
                </a:solidFill>
              </a:rPr>
              <a:t>(при назначении)</a:t>
            </a:r>
          </a:p>
          <a:p>
            <a:pPr>
              <a:buFont typeface="Arial" pitchFamily="34" charset="0"/>
              <a:buChar char="•"/>
            </a:pPr>
            <a:r>
              <a:rPr lang="ru-RU" sz="3200" dirty="0" smtClean="0">
                <a:solidFill>
                  <a:schemeClr val="tx1"/>
                </a:solidFill>
              </a:rPr>
              <a:t>Старшие судьи (при назначении)</a:t>
            </a:r>
            <a:endParaRPr lang="ru-RU" sz="3200"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a:p>
        </p:txBody>
      </p:sp>
      <p:sp>
        <p:nvSpPr>
          <p:cNvPr id="6" name="Содержимое 5"/>
          <p:cNvSpPr>
            <a:spLocks noGrp="1"/>
          </p:cNvSpPr>
          <p:nvPr>
            <p:ph idx="1"/>
          </p:nvPr>
        </p:nvSpPr>
        <p:spPr/>
        <p:txBody>
          <a:bodyPr/>
          <a:lstStyle/>
          <a:p>
            <a:endParaRPr lang="ru-RU"/>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60648"/>
            <a:ext cx="8147248" cy="1368152"/>
          </a:xfrm>
        </p:spPr>
        <p:txBody>
          <a:bodyPr/>
          <a:lstStyle/>
          <a:p>
            <a:pPr algn="ctr"/>
            <a:r>
              <a:rPr lang="ru-RU" sz="4000" dirty="0" smtClean="0">
                <a:effectLst>
                  <a:outerShdw blurRad="38100" dist="38100" dir="2700000" algn="tl">
                    <a:srgbClr val="000000">
                      <a:alpha val="43137"/>
                    </a:srgbClr>
                  </a:outerShdw>
                </a:effectLst>
                <a:latin typeface="+mn-lt"/>
              </a:rPr>
              <a:t>Форма</a:t>
            </a:r>
            <a:r>
              <a:rPr lang="ru-RU" sz="4000" dirty="0" smtClean="0">
                <a:effectLst>
                  <a:outerShdw blurRad="38100" dist="38100" dir="2700000" algn="tl" rotWithShape="0">
                    <a:srgbClr val="000000">
                      <a:alpha val="43137"/>
                    </a:srgbClr>
                  </a:outerShdw>
                </a:effectLst>
              </a:rPr>
              <a:t> одежды членов судейской бригады</a:t>
            </a:r>
            <a:endParaRPr lang="ru-RU" sz="4000" dirty="0">
              <a:effectLst>
                <a:outerShdw blurRad="38100" dist="38100" dir="2700000" algn="tl" rotWithShape="0">
                  <a:srgbClr val="000000">
                    <a:alpha val="43137"/>
                  </a:srgbClr>
                </a:outerShdw>
              </a:effectLst>
              <a:latin typeface="+mn-lt"/>
            </a:endParaRPr>
          </a:p>
        </p:txBody>
      </p:sp>
      <p:sp>
        <p:nvSpPr>
          <p:cNvPr id="3" name="Текст 2"/>
          <p:cNvSpPr>
            <a:spLocks noGrp="1"/>
          </p:cNvSpPr>
          <p:nvPr>
            <p:ph type="body" idx="1"/>
          </p:nvPr>
        </p:nvSpPr>
        <p:spPr>
          <a:xfrm>
            <a:off x="251520" y="1916832"/>
            <a:ext cx="8435280" cy="4680520"/>
          </a:xfrm>
        </p:spPr>
        <p:txBody>
          <a:bodyPr>
            <a:noAutofit/>
          </a:bodyPr>
          <a:lstStyle/>
          <a:p>
            <a:r>
              <a:rPr lang="ru-RU" sz="2800" dirty="0" smtClean="0"/>
              <a:t>Рефери и боковые судьи должны быть одеты в серые классические брюки, белые рубашки с рукавами длиной до локтя и галстук, установленного образца Международной организации </a:t>
            </a:r>
            <a:r>
              <a:rPr lang="ru-RU" sz="2800" dirty="0" err="1" smtClean="0"/>
              <a:t>киокусинкай</a:t>
            </a:r>
            <a:r>
              <a:rPr lang="ru-RU" sz="2800" dirty="0" smtClean="0"/>
              <a:t> </a:t>
            </a:r>
            <a:r>
              <a:rPr lang="en-US" sz="2800" dirty="0" smtClean="0"/>
              <a:t>IKO</a:t>
            </a:r>
            <a:endParaRPr lang="ru-RU" sz="2800" dirty="0" smtClean="0"/>
          </a:p>
          <a:p>
            <a:r>
              <a:rPr lang="ru-RU" sz="2800" dirty="0" smtClean="0"/>
              <a:t>Все рефери и боковые судьи должны находиться на татами босиком или в специальной обуви, установленного образца</a:t>
            </a:r>
            <a:r>
              <a:rPr lang="en-US" sz="2800" dirty="0" smtClean="0"/>
              <a:t> IKO.</a:t>
            </a:r>
            <a:endParaRPr lang="ru-RU" sz="2800" dirty="0" smtClean="0"/>
          </a:p>
          <a:p>
            <a:r>
              <a:rPr lang="ru-RU" sz="2800" dirty="0" smtClean="0"/>
              <a:t>Боковые судьи должны иметь индивидуальный свисток.</a:t>
            </a:r>
          </a:p>
          <a:p>
            <a:endParaRPr lang="ru-RU" sz="2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548680"/>
            <a:ext cx="7772400" cy="1362075"/>
          </a:xfrm>
        </p:spPr>
        <p:txBody>
          <a:bodyPr>
            <a:normAutofit fontScale="90000"/>
          </a:bodyPr>
          <a:lstStyle/>
          <a:p>
            <a:pPr algn="ctr"/>
            <a:r>
              <a:rPr lang="ru-RU" dirty="0" smtClean="0">
                <a:effectLst>
                  <a:outerShdw blurRad="38100" dist="38100" dir="2700000" algn="tl">
                    <a:srgbClr val="000000">
                      <a:alpha val="43137"/>
                    </a:srgbClr>
                  </a:outerShdw>
                </a:effectLst>
                <a:latin typeface="+mn-lt"/>
              </a:rPr>
              <a:t>Главный</a:t>
            </a:r>
            <a:r>
              <a:rPr lang="ru-RU" dirty="0" smtClean="0">
                <a:effectLst>
                  <a:outerShdw blurRad="38100" dist="38100" dir="2700000" algn="tl">
                    <a:srgbClr val="000000">
                      <a:alpha val="43137"/>
                    </a:srgbClr>
                  </a:outerShdw>
                </a:effectLst>
              </a:rPr>
              <a:t> </a:t>
            </a:r>
            <a:r>
              <a:rPr lang="ru-RU" dirty="0" smtClean="0">
                <a:effectLst>
                  <a:outerShdw blurRad="38100" dist="38100" dir="2700000" algn="tl">
                    <a:srgbClr val="000000">
                      <a:alpha val="43137"/>
                    </a:srgbClr>
                  </a:outerShdw>
                </a:effectLst>
                <a:latin typeface="+mn-lt"/>
              </a:rPr>
              <a:t>судья</a:t>
            </a:r>
            <a:r>
              <a:rPr lang="ru-RU" dirty="0" smtClean="0">
                <a:effectLst>
                  <a:outerShdw blurRad="38100" dist="38100" dir="2700000" algn="tl">
                    <a:srgbClr val="000000">
                      <a:alpha val="43137"/>
                    </a:srgbClr>
                  </a:outerShdw>
                </a:effectLst>
              </a:rPr>
              <a:t>:</a:t>
            </a:r>
            <a:br>
              <a:rPr lang="ru-RU" dirty="0" smtClean="0">
                <a:effectLst>
                  <a:outerShdw blurRad="38100" dist="38100" dir="2700000" algn="tl">
                    <a:srgbClr val="000000">
                      <a:alpha val="43137"/>
                    </a:srgbClr>
                  </a:outerShdw>
                </a:effectLst>
              </a:rPr>
            </a:br>
            <a:endParaRPr lang="ru-RU" dirty="0">
              <a:effectLst>
                <a:outerShdw blurRad="38100" dist="38100" dir="2700000" algn="tl">
                  <a:srgbClr val="000000">
                    <a:alpha val="43137"/>
                  </a:srgbClr>
                </a:outerShdw>
              </a:effectLst>
            </a:endParaRPr>
          </a:p>
        </p:txBody>
      </p:sp>
      <p:sp>
        <p:nvSpPr>
          <p:cNvPr id="3" name="Текст 2"/>
          <p:cNvSpPr>
            <a:spLocks noGrp="1"/>
          </p:cNvSpPr>
          <p:nvPr>
            <p:ph type="body" idx="1"/>
          </p:nvPr>
        </p:nvSpPr>
        <p:spPr>
          <a:xfrm>
            <a:off x="722313" y="1484784"/>
            <a:ext cx="7772400" cy="5616623"/>
          </a:xfrm>
        </p:spPr>
        <p:txBody>
          <a:bodyPr>
            <a:normAutofit/>
          </a:bodyPr>
          <a:lstStyle/>
          <a:p>
            <a:r>
              <a:rPr lang="ru-RU" sz="3200" dirty="0" smtClean="0">
                <a:solidFill>
                  <a:schemeClr val="tx1"/>
                </a:solidFill>
              </a:rPr>
              <a:t>Главный судья несет всю полноту ответственности за проведение соревнований в соответствии с нормативными документами в области физической культуры и спорта.</a:t>
            </a:r>
          </a:p>
          <a:p>
            <a:r>
              <a:rPr lang="ru-RU" sz="3200" dirty="0" smtClean="0">
                <a:solidFill>
                  <a:schemeClr val="tx1"/>
                </a:solidFill>
              </a:rPr>
              <a:t>Распоряжения Главного судьи обязательны для всех участников, судей и представителей команд.</a:t>
            </a:r>
          </a:p>
          <a:p>
            <a:endParaRPr lang="ru-RU" sz="3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88640"/>
            <a:ext cx="7772400" cy="1196752"/>
          </a:xfrm>
        </p:spPr>
        <p:txBody>
          <a:bodyPr>
            <a:noAutofit/>
          </a:bodyPr>
          <a:lstStyle/>
          <a:p>
            <a:pPr algn="ctr"/>
            <a:r>
              <a:rPr lang="ru-RU" sz="4000" dirty="0" smtClean="0">
                <a:effectLst/>
                <a:latin typeface="+mn-lt"/>
              </a:rPr>
              <a:t>Главный судья обязан:</a:t>
            </a:r>
            <a:br>
              <a:rPr lang="ru-RU" sz="4000" dirty="0" smtClean="0">
                <a:effectLst/>
                <a:latin typeface="+mn-lt"/>
              </a:rPr>
            </a:br>
            <a:endParaRPr lang="ru-RU" sz="4000" dirty="0">
              <a:effectLst/>
              <a:latin typeface="+mn-lt"/>
            </a:endParaRPr>
          </a:p>
        </p:txBody>
      </p:sp>
      <p:sp>
        <p:nvSpPr>
          <p:cNvPr id="3" name="Текст 2"/>
          <p:cNvSpPr>
            <a:spLocks noGrp="1"/>
          </p:cNvSpPr>
          <p:nvPr>
            <p:ph type="body" idx="1"/>
          </p:nvPr>
        </p:nvSpPr>
        <p:spPr>
          <a:xfrm>
            <a:off x="395536" y="836712"/>
            <a:ext cx="8099177" cy="5832649"/>
          </a:xfrm>
        </p:spPr>
        <p:txBody>
          <a:bodyPr>
            <a:normAutofit fontScale="92500" lnSpcReduction="20000"/>
          </a:bodyPr>
          <a:lstStyle/>
          <a:p>
            <a:pPr lvl="0">
              <a:buFont typeface="Arial" pitchFamily="34" charset="0"/>
              <a:buChar char="•"/>
            </a:pPr>
            <a:r>
              <a:rPr lang="ru-RU" dirty="0" smtClean="0">
                <a:solidFill>
                  <a:schemeClr val="tx1"/>
                </a:solidFill>
              </a:rPr>
              <a:t>руководить проведением соревнований в соответствии с настоящими Правилами и Положением/Регламентом;</a:t>
            </a:r>
          </a:p>
          <a:p>
            <a:pPr lvl="0">
              <a:buFont typeface="Arial" pitchFamily="34" charset="0"/>
              <a:buChar char="•"/>
            </a:pPr>
            <a:r>
              <a:rPr lang="ru-RU" dirty="0" smtClean="0">
                <a:solidFill>
                  <a:schemeClr val="tx1"/>
                </a:solidFill>
              </a:rPr>
              <a:t>проверить на пригодность и соответствие стандартам помещение, соревновательную площадку</a:t>
            </a:r>
            <a:r>
              <a:rPr lang="ru-RU" dirty="0" smtClean="0"/>
              <a:t>,</a:t>
            </a:r>
            <a:r>
              <a:rPr lang="ru-RU" dirty="0" smtClean="0">
                <a:solidFill>
                  <a:schemeClr val="tx1"/>
                </a:solidFill>
              </a:rPr>
              <a:t> оборудование, инвентарь, защитные средства, которые предоставляются организаторами соревнований, доски и опорные блоки при проведении тамэсивари, соответствующую документацию, составить акт приемки</a:t>
            </a:r>
          </a:p>
          <a:p>
            <a:pPr lvl="0">
              <a:buFont typeface="Arial" pitchFamily="34" charset="0"/>
              <a:buChar char="•"/>
            </a:pPr>
            <a:r>
              <a:rPr lang="ru-RU" dirty="0" smtClean="0">
                <a:solidFill>
                  <a:schemeClr val="tx1"/>
                </a:solidFill>
              </a:rPr>
              <a:t>принимать окончательное решение в спорных вопросах и противоречивых ситуациях, а также в тех случаях, которые не предусмотрены настоящими Правилами и Положением/Регламентом;</a:t>
            </a:r>
          </a:p>
          <a:p>
            <a:pPr lvl="0">
              <a:buFont typeface="Arial" pitchFamily="34" charset="0"/>
              <a:buChar char="•"/>
            </a:pPr>
            <a:r>
              <a:rPr lang="ru-RU" dirty="0" smtClean="0">
                <a:solidFill>
                  <a:schemeClr val="tx1"/>
                </a:solidFill>
              </a:rPr>
              <a:t>своевременно принимать решения по заявлениям и протестам, </a:t>
            </a:r>
          </a:p>
          <a:p>
            <a:pPr lvl="0">
              <a:buFont typeface="Arial" pitchFamily="34" charset="0"/>
              <a:buChar char="•"/>
            </a:pPr>
            <a:r>
              <a:rPr lang="ru-RU" dirty="0" smtClean="0">
                <a:solidFill>
                  <a:schemeClr val="tx1"/>
                </a:solidFill>
              </a:rPr>
              <a:t>сформировать комиссии по допуску;</a:t>
            </a:r>
          </a:p>
          <a:p>
            <a:pPr lvl="0">
              <a:buFont typeface="Arial" pitchFamily="34" charset="0"/>
              <a:buChar char="•"/>
            </a:pPr>
            <a:r>
              <a:rPr lang="ru-RU" dirty="0" smtClean="0">
                <a:solidFill>
                  <a:schemeClr val="tx1"/>
                </a:solidFill>
              </a:rPr>
              <a:t>распределить судей по бригадам, а бригады – по площадкам и кругам соревнований;</a:t>
            </a:r>
          </a:p>
          <a:p>
            <a:pPr lvl="0">
              <a:buFont typeface="Arial" pitchFamily="34" charset="0"/>
              <a:buChar char="•"/>
            </a:pPr>
            <a:r>
              <a:rPr lang="ru-RU" dirty="0" smtClean="0">
                <a:solidFill>
                  <a:schemeClr val="tx1"/>
                </a:solidFill>
              </a:rPr>
              <a:t>проводить собрания судейской коллегии, оценивать работу каждого члена судейской коллегии;</a:t>
            </a:r>
          </a:p>
          <a:p>
            <a:pPr lvl="0">
              <a:buFont typeface="Arial" pitchFamily="34" charset="0"/>
              <a:buChar char="•"/>
            </a:pPr>
            <a:r>
              <a:rPr lang="ru-RU" dirty="0" smtClean="0">
                <a:solidFill>
                  <a:schemeClr val="tx1"/>
                </a:solidFill>
              </a:rPr>
              <a:t>проверить и утвердить состав пар участников, согласно протоколам жеребьевки;</a:t>
            </a:r>
          </a:p>
          <a:p>
            <a:pPr lvl="0">
              <a:buFont typeface="Arial" pitchFamily="34" charset="0"/>
              <a:buChar char="•"/>
            </a:pPr>
            <a:r>
              <a:rPr lang="ru-RU" dirty="0" smtClean="0">
                <a:solidFill>
                  <a:schemeClr val="tx1"/>
                </a:solidFill>
              </a:rPr>
              <a:t>распределить поединки по соревновательным площадкам;</a:t>
            </a:r>
          </a:p>
          <a:p>
            <a:pPr lvl="0">
              <a:buFont typeface="Arial" pitchFamily="34" charset="0"/>
              <a:buChar char="•"/>
            </a:pPr>
            <a:r>
              <a:rPr lang="ru-RU" dirty="0" smtClean="0">
                <a:solidFill>
                  <a:schemeClr val="tx1"/>
                </a:solidFill>
              </a:rPr>
              <a:t>утвердить и подписать отчет и протоколы соревнований после их окончания.</a:t>
            </a:r>
          </a:p>
          <a:p>
            <a:pPr>
              <a:buFont typeface="Arial" pitchFamily="34" charset="0"/>
              <a:buChar char="•"/>
            </a:pPr>
            <a:endParaRPr lang="ru-RU" dirty="0">
              <a:solidFill>
                <a:schemeClr val="tx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459432"/>
            <a:ext cx="7772400" cy="1944215"/>
          </a:xfrm>
        </p:spPr>
        <p:txBody>
          <a:bodyPr>
            <a:normAutofit/>
          </a:bodyPr>
          <a:lstStyle/>
          <a:p>
            <a:pPr algn="ctr"/>
            <a:r>
              <a:rPr lang="ru-RU" sz="4000" dirty="0" smtClean="0">
                <a:latin typeface="+mn-lt"/>
              </a:rPr>
              <a:t>Главный судья имеет право:</a:t>
            </a:r>
            <a:br>
              <a:rPr lang="ru-RU" sz="4000" dirty="0" smtClean="0">
                <a:latin typeface="+mn-lt"/>
              </a:rPr>
            </a:br>
            <a:endParaRPr lang="ru-RU" sz="4000" dirty="0">
              <a:latin typeface="+mn-lt"/>
            </a:endParaRPr>
          </a:p>
        </p:txBody>
      </p:sp>
      <p:sp>
        <p:nvSpPr>
          <p:cNvPr id="3" name="Текст 2"/>
          <p:cNvSpPr>
            <a:spLocks noGrp="1"/>
          </p:cNvSpPr>
          <p:nvPr>
            <p:ph type="body" idx="1"/>
          </p:nvPr>
        </p:nvSpPr>
        <p:spPr>
          <a:xfrm>
            <a:off x="683568" y="1124744"/>
            <a:ext cx="8208912" cy="5472608"/>
          </a:xfrm>
        </p:spPr>
        <p:txBody>
          <a:bodyPr>
            <a:normAutofit fontScale="92500" lnSpcReduction="20000"/>
          </a:bodyPr>
          <a:lstStyle/>
          <a:p>
            <a:pPr lvl="0">
              <a:buFont typeface="Arial" pitchFamily="34" charset="0"/>
              <a:buChar char="•"/>
            </a:pPr>
            <a:r>
              <a:rPr lang="ru-RU" dirty="0" smtClean="0">
                <a:solidFill>
                  <a:schemeClr val="tx1"/>
                </a:solidFill>
              </a:rPr>
              <a:t>делегировать часть своих полномочий своему заместителю, старшим судьям;</a:t>
            </a:r>
          </a:p>
          <a:p>
            <a:pPr lvl="0">
              <a:buFont typeface="Arial" pitchFamily="34" charset="0"/>
              <a:buChar char="•"/>
            </a:pPr>
            <a:r>
              <a:rPr lang="ru-RU" dirty="0" smtClean="0">
                <a:solidFill>
                  <a:schemeClr val="tx1"/>
                </a:solidFill>
              </a:rPr>
              <a:t>отменить, перенести соревнования, внести изменения в расписание соревнований или объявить перерыв, если в этом возникла необходимость </a:t>
            </a:r>
            <a:r>
              <a:rPr lang="ru-RU" dirty="0" err="1" smtClean="0">
                <a:solidFill>
                  <a:schemeClr val="tx1"/>
                </a:solidFill>
              </a:rPr>
              <a:t>п</a:t>
            </a:r>
            <a:endParaRPr lang="ru-RU" dirty="0" smtClean="0">
              <a:solidFill>
                <a:schemeClr val="tx1"/>
              </a:solidFill>
            </a:endParaRPr>
          </a:p>
          <a:p>
            <a:pPr lvl="0">
              <a:buFont typeface="Arial" pitchFamily="34" charset="0"/>
              <a:buChar char="•"/>
            </a:pPr>
            <a:r>
              <a:rPr lang="ru-RU" dirty="0" smtClean="0">
                <a:solidFill>
                  <a:schemeClr val="tx1"/>
                </a:solidFill>
              </a:rPr>
              <a:t>отстранить от работы судей, совершивших грубые ошибки или не справляющихся с исполнением возложенных на них обязанностей; при необходимости перемещать судей по бригадам и площадкам;</a:t>
            </a:r>
          </a:p>
          <a:p>
            <a:pPr lvl="0">
              <a:buFont typeface="Arial" pitchFamily="34" charset="0"/>
              <a:buChar char="•"/>
            </a:pPr>
            <a:r>
              <a:rPr lang="ru-RU" dirty="0" smtClean="0">
                <a:solidFill>
                  <a:schemeClr val="tx1"/>
                </a:solidFill>
              </a:rPr>
              <a:t>отстранить от участия в соревнованиях участников и представителей команд в случаях грубого нарушения настоящих Правил и Положения/Регламента;</a:t>
            </a:r>
          </a:p>
          <a:p>
            <a:pPr lvl="0">
              <a:buFont typeface="Arial" pitchFamily="34" charset="0"/>
              <a:buChar char="•"/>
            </a:pPr>
            <a:r>
              <a:rPr lang="ru-RU" dirty="0" smtClean="0">
                <a:solidFill>
                  <a:schemeClr val="tx1"/>
                </a:solidFill>
              </a:rPr>
              <a:t>по требованию врача принимать решение о снятии с соревнований участника в связи с получением травмы или по болезни;</a:t>
            </a:r>
          </a:p>
          <a:p>
            <a:pPr lvl="0">
              <a:buFont typeface="Arial" pitchFamily="34" charset="0"/>
              <a:buChar char="•"/>
            </a:pPr>
            <a:r>
              <a:rPr lang="ru-RU" dirty="0" smtClean="0">
                <a:solidFill>
                  <a:schemeClr val="tx1"/>
                </a:solidFill>
              </a:rPr>
              <a:t>остановить поединок и провести разбор ситуации с судьями;</a:t>
            </a:r>
          </a:p>
          <a:p>
            <a:pPr lvl="0">
              <a:buFont typeface="Arial" pitchFamily="34" charset="0"/>
              <a:buChar char="•"/>
            </a:pPr>
            <a:r>
              <a:rPr lang="ru-RU" dirty="0" smtClean="0">
                <a:solidFill>
                  <a:schemeClr val="tx1"/>
                </a:solidFill>
              </a:rPr>
              <a:t>задержать объявление результатов и вынести окончательное решение после дополнительного обсуждения, если мнения судей расходятся;</a:t>
            </a:r>
          </a:p>
          <a:p>
            <a:pPr lvl="0">
              <a:buFont typeface="Arial" pitchFamily="34" charset="0"/>
              <a:buChar char="•"/>
            </a:pPr>
            <a:r>
              <a:rPr lang="ru-RU" dirty="0" smtClean="0">
                <a:solidFill>
                  <a:schemeClr val="tx1"/>
                </a:solidFill>
              </a:rPr>
              <a:t>изменить очередность поединков, если в этом есть необходимость.</a:t>
            </a:r>
          </a:p>
          <a:p>
            <a:pPr>
              <a:buFont typeface="Arial" pitchFamily="34" charset="0"/>
              <a:buChar char="•"/>
            </a:pPr>
            <a:r>
              <a:rPr lang="ru-RU" dirty="0" smtClean="0">
                <a:solidFill>
                  <a:schemeClr val="tx1"/>
                </a:solidFill>
              </a:rPr>
              <a:t>Главный судья не имеет права изменять требования настоящих Правил, отменять установленные утверждённым Положением/Регламентом условия проведения соревнований.</a:t>
            </a:r>
          </a:p>
          <a:p>
            <a:pPr>
              <a:buFont typeface="Arial" pitchFamily="34" charset="0"/>
              <a:buChar char="•"/>
            </a:pPr>
            <a:endParaRPr lang="ru-RU" dirty="0">
              <a:solidFill>
                <a:schemeClr val="tx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04665"/>
            <a:ext cx="8204448" cy="1296144"/>
          </a:xfrm>
        </p:spPr>
        <p:txBody>
          <a:bodyPr>
            <a:normAutofit fontScale="90000"/>
          </a:bodyPr>
          <a:lstStyle/>
          <a:p>
            <a:pPr algn="ctr"/>
            <a:r>
              <a:rPr lang="ru-RU" sz="4000" dirty="0" smtClean="0">
                <a:effectLst/>
                <a:latin typeface="+mn-lt"/>
              </a:rPr>
              <a:t>Заместитель</a:t>
            </a:r>
            <a:r>
              <a:rPr lang="ru-RU" sz="4000" dirty="0" smtClean="0">
                <a:latin typeface="+mn-lt"/>
              </a:rPr>
              <a:t> </a:t>
            </a:r>
            <a:r>
              <a:rPr lang="ru-RU" sz="4000" dirty="0" smtClean="0">
                <a:effectLst/>
                <a:latin typeface="+mn-lt"/>
              </a:rPr>
              <a:t>Главного судьи</a:t>
            </a:r>
            <a:r>
              <a:rPr lang="ru-RU" dirty="0" smtClean="0">
                <a:effectLst/>
                <a:latin typeface="+mn-lt"/>
              </a:rPr>
              <a:t>:</a:t>
            </a:r>
            <a:br>
              <a:rPr lang="ru-RU" dirty="0" smtClean="0">
                <a:effectLst/>
                <a:latin typeface="+mn-lt"/>
              </a:rPr>
            </a:br>
            <a:endParaRPr lang="ru-RU" dirty="0">
              <a:effectLst/>
              <a:latin typeface="+mn-lt"/>
            </a:endParaRPr>
          </a:p>
        </p:txBody>
      </p:sp>
      <p:sp>
        <p:nvSpPr>
          <p:cNvPr id="3" name="Текст 2"/>
          <p:cNvSpPr>
            <a:spLocks noGrp="1"/>
          </p:cNvSpPr>
          <p:nvPr>
            <p:ph type="body" idx="1"/>
          </p:nvPr>
        </p:nvSpPr>
        <p:spPr>
          <a:xfrm>
            <a:off x="467544" y="1556792"/>
            <a:ext cx="8060432" cy="2808312"/>
          </a:xfrm>
        </p:spPr>
        <p:txBody>
          <a:bodyPr>
            <a:noAutofit/>
          </a:bodyPr>
          <a:lstStyle/>
          <a:p>
            <a:pPr lvl="0">
              <a:buFont typeface="Arial" pitchFamily="34" charset="0"/>
              <a:buChar char="•"/>
            </a:pPr>
            <a:r>
              <a:rPr lang="ru-RU" sz="2400" dirty="0" smtClean="0">
                <a:solidFill>
                  <a:schemeClr val="tx1"/>
                </a:solidFill>
              </a:rPr>
              <a:t>непосредственно подчиняется Главному судье соревнований;</a:t>
            </a:r>
          </a:p>
          <a:p>
            <a:pPr lvl="0">
              <a:buFont typeface="Arial" pitchFamily="34" charset="0"/>
              <a:buChar char="•"/>
            </a:pPr>
            <a:r>
              <a:rPr lang="ru-RU" sz="2400" dirty="0" smtClean="0">
                <a:solidFill>
                  <a:schemeClr val="tx1"/>
                </a:solidFill>
              </a:rPr>
              <a:t>совместно с Главным судьей руководит соревнованиями в рамках делегированных ему Главным судьей полномочий;</a:t>
            </a:r>
          </a:p>
          <a:p>
            <a:pPr lvl="0">
              <a:buFont typeface="Arial" pitchFamily="34" charset="0"/>
              <a:buChar char="•"/>
            </a:pPr>
            <a:r>
              <a:rPr lang="ru-RU" sz="2400" dirty="0" smtClean="0">
                <a:solidFill>
                  <a:schemeClr val="tx1"/>
                </a:solidFill>
              </a:rPr>
              <a:t>в отсутствии Главного судьи выполняет все функциональные обязанности Главного судьи.</a:t>
            </a:r>
          </a:p>
          <a:p>
            <a:pPr>
              <a:buFont typeface="Arial" pitchFamily="34" charset="0"/>
              <a:buChar char="•"/>
            </a:pPr>
            <a:endParaRPr lang="ru-RU" sz="2400" dirty="0">
              <a:solidFill>
                <a:schemeClr val="tx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332656"/>
            <a:ext cx="7772400" cy="936104"/>
          </a:xfrm>
        </p:spPr>
        <p:txBody>
          <a:bodyPr>
            <a:normAutofit fontScale="90000"/>
          </a:bodyPr>
          <a:lstStyle/>
          <a:p>
            <a:pPr algn="ctr"/>
            <a:r>
              <a:rPr lang="ru-RU" dirty="0" smtClean="0">
                <a:effectLst/>
                <a:latin typeface="+mn-lt"/>
              </a:rPr>
              <a:t> </a:t>
            </a:r>
            <a:r>
              <a:rPr lang="ru-RU" sz="4400" dirty="0" smtClean="0">
                <a:effectLst/>
                <a:latin typeface="+mn-lt"/>
              </a:rPr>
              <a:t>Главный</a:t>
            </a:r>
            <a:r>
              <a:rPr lang="ru-RU" dirty="0" smtClean="0">
                <a:effectLst/>
                <a:latin typeface="+mn-lt"/>
              </a:rPr>
              <a:t> секретарь</a:t>
            </a:r>
            <a:br>
              <a:rPr lang="ru-RU" dirty="0" smtClean="0">
                <a:effectLst/>
                <a:latin typeface="+mn-lt"/>
              </a:rPr>
            </a:br>
            <a:endParaRPr lang="ru-RU" dirty="0">
              <a:effectLst/>
              <a:latin typeface="+mn-lt"/>
            </a:endParaRPr>
          </a:p>
        </p:txBody>
      </p:sp>
      <p:sp>
        <p:nvSpPr>
          <p:cNvPr id="3" name="Текст 2"/>
          <p:cNvSpPr>
            <a:spLocks noGrp="1"/>
          </p:cNvSpPr>
          <p:nvPr>
            <p:ph type="body" idx="1"/>
          </p:nvPr>
        </p:nvSpPr>
        <p:spPr>
          <a:xfrm>
            <a:off x="755576" y="1052736"/>
            <a:ext cx="7772400" cy="5616624"/>
          </a:xfrm>
        </p:spPr>
        <p:txBody>
          <a:bodyPr>
            <a:normAutofit fontScale="85000" lnSpcReduction="20000"/>
          </a:bodyPr>
          <a:lstStyle/>
          <a:p>
            <a:pPr>
              <a:buFont typeface="Arial" pitchFamily="34" charset="0"/>
              <a:buChar char="•"/>
            </a:pPr>
            <a:r>
              <a:rPr lang="ru-RU" dirty="0" smtClean="0">
                <a:solidFill>
                  <a:schemeClr val="tx1"/>
                </a:solidFill>
              </a:rPr>
              <a:t>Главный секретарь непосредственно подчиняется Главному судье соревнований, в его отсутствие – заместителю Главного судьи соревнований.</a:t>
            </a:r>
          </a:p>
          <a:p>
            <a:pPr>
              <a:buFont typeface="Arial" pitchFamily="34" charset="0"/>
              <a:buChar char="•"/>
            </a:pPr>
            <a:r>
              <a:rPr lang="ru-RU" dirty="0" smtClean="0">
                <a:solidFill>
                  <a:schemeClr val="tx1"/>
                </a:solidFill>
              </a:rPr>
              <a:t>Главный секретарь выполняет следующие обязанности:</a:t>
            </a:r>
          </a:p>
          <a:p>
            <a:pPr lvl="0">
              <a:buFont typeface="Arial" pitchFamily="34" charset="0"/>
              <a:buChar char="•"/>
            </a:pPr>
            <a:r>
              <a:rPr lang="ru-RU" dirty="0" smtClean="0">
                <a:solidFill>
                  <a:schemeClr val="tx1"/>
                </a:solidFill>
              </a:rPr>
              <a:t>руководит работой секретариата;</a:t>
            </a:r>
          </a:p>
          <a:p>
            <a:pPr lvl="0">
              <a:buFont typeface="Arial" pitchFamily="34" charset="0"/>
              <a:buChar char="•"/>
            </a:pPr>
            <a:r>
              <a:rPr lang="ru-RU" dirty="0" smtClean="0">
                <a:solidFill>
                  <a:schemeClr val="tx1"/>
                </a:solidFill>
              </a:rPr>
              <a:t>контролирует проведение комиссии по допуску и взвешивания;</a:t>
            </a:r>
          </a:p>
          <a:p>
            <a:pPr lvl="0">
              <a:buFont typeface="Arial" pitchFamily="34" charset="0"/>
              <a:buChar char="•"/>
            </a:pPr>
            <a:r>
              <a:rPr lang="ru-RU" sz="1500" dirty="0" smtClean="0">
                <a:solidFill>
                  <a:schemeClr val="tx1"/>
                </a:solidFill>
              </a:rPr>
              <a:t>проводит</a:t>
            </a:r>
            <a:r>
              <a:rPr lang="ru-RU" dirty="0" smtClean="0">
                <a:solidFill>
                  <a:schemeClr val="tx1"/>
                </a:solidFill>
              </a:rPr>
              <a:t> жеребьевку; </a:t>
            </a:r>
          </a:p>
          <a:p>
            <a:pPr lvl="0">
              <a:buFont typeface="Arial" pitchFamily="34" charset="0"/>
              <a:buChar char="•"/>
            </a:pPr>
            <a:r>
              <a:rPr lang="ru-RU" dirty="0" smtClean="0">
                <a:solidFill>
                  <a:schemeClr val="tx1"/>
                </a:solidFill>
              </a:rPr>
              <a:t>составляет порядок встреч по кругам и расписание соревнований;</a:t>
            </a:r>
          </a:p>
          <a:p>
            <a:pPr lvl="0">
              <a:buFont typeface="Arial" pitchFamily="34" charset="0"/>
              <a:buChar char="•"/>
            </a:pPr>
            <a:r>
              <a:rPr lang="ru-RU" dirty="0" smtClean="0">
                <a:solidFill>
                  <a:schemeClr val="tx1"/>
                </a:solidFill>
              </a:rPr>
              <a:t>ведет сам или контролирует ведение всей судейской документации;</a:t>
            </a:r>
          </a:p>
          <a:p>
            <a:pPr lvl="0">
              <a:buFont typeface="Arial" pitchFamily="34" charset="0"/>
              <a:buChar char="•"/>
            </a:pPr>
            <a:r>
              <a:rPr lang="ru-RU" dirty="0" smtClean="0">
                <a:solidFill>
                  <a:schemeClr val="tx1"/>
                </a:solidFill>
              </a:rPr>
              <a:t>принимает заявления и протесты, регистрирует их и передает Главному судье;</a:t>
            </a:r>
          </a:p>
          <a:p>
            <a:pPr lvl="0">
              <a:buFont typeface="Arial" pitchFamily="34" charset="0"/>
              <a:buChar char="•"/>
            </a:pPr>
            <a:r>
              <a:rPr lang="ru-RU" dirty="0" smtClean="0">
                <a:solidFill>
                  <a:schemeClr val="tx1"/>
                </a:solidFill>
              </a:rPr>
              <a:t>оформляет распоряжения и решения Главного судьи;</a:t>
            </a:r>
          </a:p>
          <a:p>
            <a:pPr lvl="0">
              <a:buFont typeface="Arial" pitchFamily="34" charset="0"/>
              <a:buChar char="•"/>
            </a:pPr>
            <a:r>
              <a:rPr lang="ru-RU" dirty="0" smtClean="0">
                <a:solidFill>
                  <a:schemeClr val="tx1"/>
                </a:solidFill>
              </a:rPr>
              <a:t>с разрешения Главного судьи сообщает сведения судье-информатору, представителям команд и журналистам;</a:t>
            </a:r>
          </a:p>
          <a:p>
            <a:pPr lvl="0">
              <a:buFont typeface="Arial" pitchFamily="34" charset="0"/>
              <a:buChar char="•"/>
            </a:pPr>
            <a:r>
              <a:rPr lang="ru-RU" dirty="0" smtClean="0">
                <a:solidFill>
                  <a:schemeClr val="tx1"/>
                </a:solidFill>
              </a:rPr>
              <a:t>контролирует работу судей-информаторов, судей-секретарей;</a:t>
            </a:r>
          </a:p>
          <a:p>
            <a:pPr lvl="0">
              <a:buFont typeface="Arial" pitchFamily="34" charset="0"/>
              <a:buChar char="•"/>
            </a:pPr>
            <a:r>
              <a:rPr lang="ru-RU" dirty="0" smtClean="0">
                <a:solidFill>
                  <a:schemeClr val="tx1"/>
                </a:solidFill>
              </a:rPr>
              <a:t>вносит записи в зачетные книжки участников об участии в соревнованиях, результатах поединков и занятых местах, а также выдает справки и выписки из протоколов соревнований;</a:t>
            </a:r>
          </a:p>
          <a:p>
            <a:pPr lvl="0">
              <a:buFont typeface="Arial" pitchFamily="34" charset="0"/>
              <a:buChar char="•"/>
            </a:pPr>
            <a:r>
              <a:rPr lang="ru-RU" dirty="0" smtClean="0">
                <a:solidFill>
                  <a:schemeClr val="tx1"/>
                </a:solidFill>
              </a:rPr>
              <a:t>в десятидневный срок после окончания соревнований сдает отчет и протоколы за своей подписью и подписью Главного судьи в организацию, проводящую соревнования.</a:t>
            </a:r>
          </a:p>
          <a:p>
            <a:pPr>
              <a:buFont typeface="Arial" pitchFamily="34" charset="0"/>
              <a:buChar char="•"/>
            </a:pPr>
            <a:r>
              <a:rPr lang="ru-RU" dirty="0" smtClean="0">
                <a:solidFill>
                  <a:schemeClr val="tx1"/>
                </a:solidFill>
              </a:rPr>
              <a:t>Главный секретарь имеет право делегировать часть своих полномочий своему заместителю.</a:t>
            </a:r>
          </a:p>
          <a:p>
            <a:pPr>
              <a:buFont typeface="Arial" pitchFamily="34" charset="0"/>
              <a:buChar char="•"/>
            </a:pPr>
            <a:endParaRPr lang="ru-RU" dirty="0" smtClean="0">
              <a:solidFill>
                <a:schemeClr val="tx1"/>
              </a:solidFill>
            </a:endParaRPr>
          </a:p>
          <a:p>
            <a:pPr>
              <a:buFont typeface="Arial" pitchFamily="34" charset="0"/>
              <a:buChar char="•"/>
            </a:pPr>
            <a:endParaRPr lang="ru-RU" dirty="0">
              <a:solidFill>
                <a:schemeClr val="tx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332656"/>
            <a:ext cx="7772400" cy="1008112"/>
          </a:xfrm>
        </p:spPr>
        <p:txBody>
          <a:bodyPr>
            <a:normAutofit fontScale="90000"/>
          </a:bodyPr>
          <a:lstStyle/>
          <a:p>
            <a:pPr algn="ctr"/>
            <a:r>
              <a:rPr lang="ru-RU" dirty="0" smtClean="0">
                <a:effectLst/>
                <a:latin typeface="+mn-lt"/>
              </a:rPr>
              <a:t>Старший судья </a:t>
            </a:r>
            <a:br>
              <a:rPr lang="ru-RU" dirty="0" smtClean="0">
                <a:effectLst/>
                <a:latin typeface="+mn-lt"/>
              </a:rPr>
            </a:br>
            <a:endParaRPr lang="ru-RU" dirty="0">
              <a:effectLst/>
              <a:latin typeface="+mn-lt"/>
            </a:endParaRPr>
          </a:p>
        </p:txBody>
      </p:sp>
      <p:sp>
        <p:nvSpPr>
          <p:cNvPr id="3" name="Текст 2"/>
          <p:cNvSpPr>
            <a:spLocks noGrp="1"/>
          </p:cNvSpPr>
          <p:nvPr>
            <p:ph type="body" idx="1"/>
          </p:nvPr>
        </p:nvSpPr>
        <p:spPr>
          <a:xfrm>
            <a:off x="683568" y="1124744"/>
            <a:ext cx="7772400" cy="5184576"/>
          </a:xfrm>
        </p:spPr>
        <p:txBody>
          <a:bodyPr>
            <a:normAutofit/>
          </a:bodyPr>
          <a:lstStyle/>
          <a:p>
            <a:pPr>
              <a:buFont typeface="Arial" pitchFamily="34" charset="0"/>
              <a:buChar char="•"/>
            </a:pPr>
            <a:r>
              <a:rPr lang="ru-RU" dirty="0" smtClean="0">
                <a:solidFill>
                  <a:schemeClr val="tx1"/>
                </a:solidFill>
              </a:rPr>
              <a:t>Старший судья непосредственно подчиняется Главному судье, заместителю Главного судьи соревнований.</a:t>
            </a:r>
          </a:p>
          <a:p>
            <a:pPr>
              <a:buFont typeface="Arial" pitchFamily="34" charset="0"/>
              <a:buChar char="•"/>
            </a:pPr>
            <a:r>
              <a:rPr lang="ru-RU" dirty="0" smtClean="0">
                <a:solidFill>
                  <a:schemeClr val="tx1"/>
                </a:solidFill>
              </a:rPr>
              <a:t>Старший судья является представителем Главной судейской коллегии на соревновательной площадке, где выполняет делегированные ему полномочия Главного судьи.</a:t>
            </a:r>
          </a:p>
          <a:p>
            <a:pPr>
              <a:buFont typeface="Arial" pitchFamily="34" charset="0"/>
              <a:buChar char="•"/>
            </a:pPr>
            <a:r>
              <a:rPr lang="ru-RU" dirty="0" smtClean="0">
                <a:solidFill>
                  <a:schemeClr val="tx1"/>
                </a:solidFill>
              </a:rPr>
              <a:t>В непосредственные обязанности старшего судьи входит:</a:t>
            </a:r>
          </a:p>
          <a:p>
            <a:pPr lvl="0">
              <a:buFont typeface="Arial" pitchFamily="34" charset="0"/>
              <a:buChar char="•"/>
            </a:pPr>
            <a:r>
              <a:rPr lang="ru-RU" dirty="0" smtClean="0">
                <a:solidFill>
                  <a:schemeClr val="tx1"/>
                </a:solidFill>
              </a:rPr>
              <a:t>руководство проведением соревнований на соревновательной площадке;</a:t>
            </a:r>
          </a:p>
          <a:p>
            <a:pPr lvl="0">
              <a:buFont typeface="Arial" pitchFamily="34" charset="0"/>
              <a:buChar char="•"/>
            </a:pPr>
            <a:r>
              <a:rPr lang="ru-RU" dirty="0" smtClean="0">
                <a:solidFill>
                  <a:schemeClr val="tx1"/>
                </a:solidFill>
              </a:rPr>
              <a:t>контроль за соблюдением требований настоящих Правил и Положения/Регламента;</a:t>
            </a:r>
          </a:p>
          <a:p>
            <a:pPr lvl="0">
              <a:buFont typeface="Arial" pitchFamily="34" charset="0"/>
              <a:buChar char="•"/>
            </a:pPr>
            <a:r>
              <a:rPr lang="ru-RU" dirty="0" smtClean="0">
                <a:solidFill>
                  <a:schemeClr val="tx1"/>
                </a:solidFill>
              </a:rPr>
              <a:t>организация смены судейских бригад и рефери;</a:t>
            </a:r>
          </a:p>
          <a:p>
            <a:pPr lvl="0">
              <a:buFont typeface="Arial" pitchFamily="34" charset="0"/>
              <a:buChar char="•"/>
            </a:pPr>
            <a:r>
              <a:rPr lang="ru-RU" dirty="0" smtClean="0">
                <a:solidFill>
                  <a:schemeClr val="tx1"/>
                </a:solidFill>
              </a:rPr>
              <a:t>контроль за выходом спортсменов;</a:t>
            </a:r>
          </a:p>
          <a:p>
            <a:pPr lvl="0">
              <a:buFont typeface="Arial" pitchFamily="34" charset="0"/>
              <a:buChar char="•"/>
            </a:pPr>
            <a:r>
              <a:rPr lang="ru-RU" dirty="0" smtClean="0">
                <a:solidFill>
                  <a:schemeClr val="tx1"/>
                </a:solidFill>
              </a:rPr>
              <a:t>контроль за работой судей при участниках, судей-секундометристов.</a:t>
            </a:r>
          </a:p>
          <a:p>
            <a:endParaRPr lang="ru-RU" dirty="0" smtClean="0">
              <a:solidFill>
                <a:schemeClr val="tx1"/>
              </a:solidFill>
            </a:endParaRPr>
          </a:p>
          <a:p>
            <a:pPr>
              <a:buFont typeface="Arial" pitchFamily="34" charset="0"/>
              <a:buChar char="•"/>
            </a:pPr>
            <a:endParaRPr lang="ru-RU" dirty="0">
              <a:solidFill>
                <a:schemeClr val="tx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image3.jpeg"/>
          <p:cNvPicPr>
            <a:picLocks noGrp="1" noChangeAspect="1"/>
          </p:cNvPicPr>
          <p:nvPr>
            <p:ph idx="1"/>
          </p:nvPr>
        </p:nvPicPr>
        <p:blipFill>
          <a:blip r:embed="rId2" cstate="print"/>
          <a:stretch>
            <a:fillRect/>
          </a:stretch>
        </p:blipFill>
        <p:spPr>
          <a:xfrm>
            <a:off x="611561" y="39320"/>
            <a:ext cx="7099456" cy="6269405"/>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60648"/>
            <a:ext cx="7772400" cy="1080120"/>
          </a:xfrm>
        </p:spPr>
        <p:txBody>
          <a:bodyPr>
            <a:normAutofit fontScale="90000"/>
          </a:bodyPr>
          <a:lstStyle/>
          <a:p>
            <a:pPr algn="ctr"/>
            <a:r>
              <a:rPr lang="ru-RU" dirty="0" smtClean="0"/>
              <a:t>Рефери</a:t>
            </a:r>
            <a:br>
              <a:rPr lang="ru-RU" dirty="0" smtClean="0"/>
            </a:br>
            <a:endParaRPr lang="ru-RU" dirty="0"/>
          </a:p>
        </p:txBody>
      </p:sp>
      <p:sp>
        <p:nvSpPr>
          <p:cNvPr id="3" name="Текст 2"/>
          <p:cNvSpPr>
            <a:spLocks noGrp="1"/>
          </p:cNvSpPr>
          <p:nvPr>
            <p:ph type="body" idx="1"/>
          </p:nvPr>
        </p:nvSpPr>
        <p:spPr>
          <a:xfrm>
            <a:off x="722313" y="836712"/>
            <a:ext cx="7772400" cy="5688631"/>
          </a:xfrm>
        </p:spPr>
        <p:txBody>
          <a:bodyPr>
            <a:normAutofit fontScale="92500" lnSpcReduction="10000"/>
          </a:bodyPr>
          <a:lstStyle/>
          <a:p>
            <a:pPr lvl="0">
              <a:buFont typeface="Arial" pitchFamily="34" charset="0"/>
              <a:buChar char="•"/>
            </a:pPr>
            <a:r>
              <a:rPr lang="ru-RU" dirty="0" smtClean="0">
                <a:solidFill>
                  <a:schemeClr val="tx1"/>
                </a:solidFill>
              </a:rPr>
              <a:t>руководит выходом судейской бригады и спортсменов на татами и их уходом с татами;</a:t>
            </a:r>
          </a:p>
          <a:p>
            <a:pPr lvl="0">
              <a:buFont typeface="Arial" pitchFamily="34" charset="0"/>
              <a:buChar char="•"/>
            </a:pPr>
            <a:r>
              <a:rPr lang="ru-RU" dirty="0" smtClean="0">
                <a:solidFill>
                  <a:schemeClr val="tx1"/>
                </a:solidFill>
              </a:rPr>
              <a:t>при отсутствии судей при участниках проверяет наличие и соответствие экипировки спортсмена установленным требованиям настоящих Правил и Положения/Регламента, отсутствие запрещенных защитных средств, наличие разрешения врача на использование </a:t>
            </a:r>
            <a:r>
              <a:rPr lang="ru-RU" dirty="0" err="1" smtClean="0">
                <a:solidFill>
                  <a:schemeClr val="tx1"/>
                </a:solidFill>
              </a:rPr>
              <a:t>тейпов</a:t>
            </a:r>
            <a:r>
              <a:rPr lang="ru-RU" dirty="0" smtClean="0">
                <a:solidFill>
                  <a:schemeClr val="tx1"/>
                </a:solidFill>
              </a:rPr>
              <a:t>;</a:t>
            </a:r>
          </a:p>
          <a:p>
            <a:pPr lvl="0">
              <a:buFont typeface="Arial" pitchFamily="34" charset="0"/>
              <a:buChar char="•"/>
            </a:pPr>
            <a:r>
              <a:rPr lang="ru-RU" dirty="0" smtClean="0">
                <a:solidFill>
                  <a:schemeClr val="tx1"/>
                </a:solidFill>
              </a:rPr>
              <a:t>следит, чтобы поединок проходил в точном соответствии с настоящими Правилами и Положением/Регламентом;</a:t>
            </a:r>
          </a:p>
          <a:p>
            <a:pPr lvl="0">
              <a:buFont typeface="Arial" pitchFamily="34" charset="0"/>
              <a:buChar char="•"/>
            </a:pPr>
            <a:r>
              <a:rPr lang="ru-RU" dirty="0" smtClean="0">
                <a:solidFill>
                  <a:schemeClr val="tx1"/>
                </a:solidFill>
              </a:rPr>
              <a:t>непосредственно контролирует ход поединка;</a:t>
            </a:r>
          </a:p>
          <a:p>
            <a:pPr lvl="0">
              <a:buFont typeface="Arial" pitchFamily="34" charset="0"/>
              <a:buChar char="•"/>
            </a:pPr>
            <a:r>
              <a:rPr lang="ru-RU" dirty="0" smtClean="0">
                <a:solidFill>
                  <a:schemeClr val="tx1"/>
                </a:solidFill>
              </a:rPr>
              <a:t>наряду с боковыми судьями оценивает технические действия и нарушения спортсменов;</a:t>
            </a:r>
          </a:p>
          <a:p>
            <a:pPr>
              <a:buFont typeface="Arial" pitchFamily="34" charset="0"/>
              <a:buChar char="•"/>
            </a:pPr>
            <a:r>
              <a:rPr lang="ru-RU" dirty="0" smtClean="0">
                <a:solidFill>
                  <a:schemeClr val="tx1"/>
                </a:solidFill>
              </a:rPr>
              <a:t>К исключительным обязанностям рефери относится объявление установленными жестами и командами:</a:t>
            </a:r>
          </a:p>
          <a:p>
            <a:pPr lvl="0">
              <a:buFont typeface="Arial" pitchFamily="34" charset="0"/>
              <a:buChar char="•"/>
            </a:pPr>
            <a:r>
              <a:rPr lang="ru-RU" dirty="0" smtClean="0">
                <a:solidFill>
                  <a:schemeClr val="tx1"/>
                </a:solidFill>
              </a:rPr>
              <a:t>начала, остановки и окончания поединка (дополнительного времени);</a:t>
            </a:r>
          </a:p>
          <a:p>
            <a:pPr lvl="0">
              <a:buFont typeface="Arial" pitchFamily="34" charset="0"/>
              <a:buChar char="•"/>
            </a:pPr>
            <a:r>
              <a:rPr lang="ru-RU" dirty="0" smtClean="0">
                <a:solidFill>
                  <a:schemeClr val="tx1"/>
                </a:solidFill>
              </a:rPr>
              <a:t>результативных технических действий и присужденных за них оценок;</a:t>
            </a:r>
          </a:p>
          <a:p>
            <a:pPr lvl="0">
              <a:buFont typeface="Arial" pitchFamily="34" charset="0"/>
              <a:buChar char="•"/>
            </a:pPr>
            <a:r>
              <a:rPr lang="ru-RU" dirty="0" smtClean="0">
                <a:solidFill>
                  <a:schemeClr val="tx1"/>
                </a:solidFill>
              </a:rPr>
              <a:t>нарушений правил и назначенных в связи с этим предупреждений, замечаний и дисквалификации;</a:t>
            </a:r>
          </a:p>
          <a:p>
            <a:pPr lvl="0">
              <a:buFont typeface="Arial" pitchFamily="34" charset="0"/>
              <a:buChar char="•"/>
            </a:pPr>
            <a:r>
              <a:rPr lang="ru-RU" dirty="0" smtClean="0">
                <a:solidFill>
                  <a:schemeClr val="tx1"/>
                </a:solidFill>
              </a:rPr>
              <a:t>результатов поединка (дополнительного времени).</a:t>
            </a:r>
          </a:p>
          <a:p>
            <a:pPr>
              <a:buFont typeface="Arial" pitchFamily="34" charset="0"/>
              <a:buChar char="•"/>
            </a:pPr>
            <a:endParaRPr lang="ru-RU" dirty="0">
              <a:solidFill>
                <a:schemeClr val="tx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sz="4000" dirty="0" smtClean="0">
                <a:effectLst/>
              </a:rPr>
              <a:t>Боковые судьи</a:t>
            </a:r>
            <a:endParaRPr lang="ru-RU" dirty="0"/>
          </a:p>
        </p:txBody>
      </p:sp>
      <p:pic>
        <p:nvPicPr>
          <p:cNvPr id="6" name="Содержимое 5" descr="1613818910_5j2a4237.jpg"/>
          <p:cNvPicPr>
            <a:picLocks noGrp="1" noChangeAspect="1"/>
          </p:cNvPicPr>
          <p:nvPr>
            <p:ph idx="1"/>
          </p:nvPr>
        </p:nvPicPr>
        <p:blipFill>
          <a:blip r:embed="rId2" cstate="print"/>
          <a:stretch>
            <a:fillRect/>
          </a:stretch>
        </p:blipFill>
        <p:spPr>
          <a:xfrm>
            <a:off x="1171575" y="1687512"/>
            <a:ext cx="6800850" cy="45339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information_items_property_1482.jpg"/>
          <p:cNvPicPr>
            <a:picLocks noGrp="1" noChangeAspect="1"/>
          </p:cNvPicPr>
          <p:nvPr>
            <p:ph type="pic" idx="1"/>
          </p:nvPr>
        </p:nvPicPr>
        <p:blipFill>
          <a:blip r:embed="rId2" cstate="print"/>
          <a:srcRect l="3895" r="3895"/>
          <a:stretch>
            <a:fillRect/>
          </a:stretch>
        </p:blipFill>
        <p:spPr>
          <a:xfrm>
            <a:off x="179512" y="116632"/>
            <a:ext cx="9433048" cy="9285528"/>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332656"/>
            <a:ext cx="7772400" cy="1224136"/>
          </a:xfrm>
        </p:spPr>
        <p:txBody>
          <a:bodyPr>
            <a:normAutofit fontScale="90000"/>
          </a:bodyPr>
          <a:lstStyle/>
          <a:p>
            <a:pPr algn="ctr"/>
            <a:r>
              <a:rPr lang="ru-RU" dirty="0" smtClean="0">
                <a:effectLst/>
                <a:latin typeface="+mn-lt"/>
              </a:rPr>
              <a:t>Обязанности бокового судьи</a:t>
            </a:r>
            <a:br>
              <a:rPr lang="ru-RU" dirty="0" smtClean="0">
                <a:effectLst/>
                <a:latin typeface="+mn-lt"/>
              </a:rPr>
            </a:br>
            <a:endParaRPr lang="ru-RU" dirty="0">
              <a:effectLst/>
              <a:latin typeface="+mn-lt"/>
            </a:endParaRPr>
          </a:p>
        </p:txBody>
      </p:sp>
      <p:sp>
        <p:nvSpPr>
          <p:cNvPr id="3" name="Текст 2"/>
          <p:cNvSpPr>
            <a:spLocks noGrp="1"/>
          </p:cNvSpPr>
          <p:nvPr>
            <p:ph type="body" idx="1"/>
          </p:nvPr>
        </p:nvSpPr>
        <p:spPr>
          <a:xfrm>
            <a:off x="611560" y="1628800"/>
            <a:ext cx="7772400" cy="3888431"/>
          </a:xfrm>
        </p:spPr>
        <p:txBody>
          <a:bodyPr>
            <a:normAutofit fontScale="92500"/>
          </a:bodyPr>
          <a:lstStyle/>
          <a:p>
            <a:pPr lvl="0"/>
            <a:r>
              <a:rPr lang="ru-RU" sz="2400" dirty="0" smtClean="0">
                <a:solidFill>
                  <a:schemeClr val="tx1"/>
                </a:solidFill>
              </a:rPr>
              <a:t>внимательно следить за действиями участников и своевременно оценивать технические действия участников и нарушения правил в соответствии с требованиями настоящих Правил и Положения/Регламента;</a:t>
            </a:r>
          </a:p>
          <a:p>
            <a:pPr lvl="0"/>
            <a:r>
              <a:rPr lang="ru-RU" sz="2400" dirty="0" smtClean="0">
                <a:solidFill>
                  <a:schemeClr val="tx1"/>
                </a:solidFill>
              </a:rPr>
              <a:t>после сигнала рефери незамедлительно показать свою оценку боя или отдельного момента боя;</a:t>
            </a:r>
          </a:p>
          <a:p>
            <a:pPr lvl="0"/>
            <a:r>
              <a:rPr lang="ru-RU" sz="2400" dirty="0" smtClean="0">
                <a:solidFill>
                  <a:schemeClr val="tx1"/>
                </a:solidFill>
              </a:rPr>
              <a:t>при непосредственном судействе на татами сидеть с прямой спиной, не опираясь на спинку стула;</a:t>
            </a:r>
          </a:p>
          <a:p>
            <a:pPr lvl="0"/>
            <a:r>
              <a:rPr lang="ru-RU" sz="2400" dirty="0" smtClean="0">
                <a:solidFill>
                  <a:schemeClr val="tx1"/>
                </a:solidFill>
              </a:rPr>
              <a:t>находиться в специально отведенном месте в то время, когда он не задействован в судействе на татами.</a:t>
            </a:r>
          </a:p>
          <a:p>
            <a:pPr>
              <a:buFont typeface="Arial" pitchFamily="34" charset="0"/>
              <a:buChar char="•"/>
            </a:pPr>
            <a:endParaRPr lang="ru-RU" dirty="0">
              <a:solidFill>
                <a:schemeClr val="tx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7992888" cy="504056"/>
          </a:xfrm>
        </p:spPr>
        <p:txBody>
          <a:bodyPr/>
          <a:lstStyle/>
          <a:p>
            <a:pPr algn="ctr"/>
            <a:r>
              <a:rPr lang="ru-RU" sz="4000" dirty="0" smtClean="0"/>
              <a:t>Судьи при участниках</a:t>
            </a:r>
            <a:endParaRPr lang="ru-RU" sz="4000" dirty="0"/>
          </a:p>
        </p:txBody>
      </p:sp>
      <p:sp>
        <p:nvSpPr>
          <p:cNvPr id="3" name="Текст 2"/>
          <p:cNvSpPr>
            <a:spLocks noGrp="1"/>
          </p:cNvSpPr>
          <p:nvPr>
            <p:ph type="body" idx="1"/>
          </p:nvPr>
        </p:nvSpPr>
        <p:spPr>
          <a:xfrm>
            <a:off x="107504" y="1844824"/>
            <a:ext cx="8579296" cy="2808312"/>
          </a:xfrm>
        </p:spPr>
        <p:txBody>
          <a:bodyPr/>
          <a:lstStyle/>
          <a:p>
            <a:r>
              <a:rPr lang="ru-RU" dirty="0" smtClean="0"/>
              <a:t>Судьи при участниках контролируют своевременное нахождение участников около соревновательной площадки и их выход на нее полностью готовыми к проведению поединка, а также следят за поведением секундантов и группы поддержки во время поединка. На каждое татами назначается не менее двух Судей при участниках, по одному с каждой стороны татами («</a:t>
            </a:r>
            <a:r>
              <a:rPr lang="ru-RU" dirty="0" err="1" smtClean="0"/>
              <a:t>широ</a:t>
            </a:r>
            <a:r>
              <a:rPr lang="ru-RU" dirty="0" smtClean="0"/>
              <a:t>» и «</a:t>
            </a:r>
            <a:r>
              <a:rPr lang="ru-RU" dirty="0" err="1" smtClean="0"/>
              <a:t>ака</a:t>
            </a:r>
            <a:r>
              <a:rPr lang="ru-RU" dirty="0" smtClean="0"/>
              <a:t>»).</a:t>
            </a:r>
          </a:p>
          <a:p>
            <a:endParaRPr lang="ru-RU"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620688"/>
            <a:ext cx="7772400" cy="864096"/>
          </a:xfrm>
        </p:spPr>
        <p:txBody>
          <a:bodyPr>
            <a:normAutofit fontScale="90000"/>
          </a:bodyPr>
          <a:lstStyle/>
          <a:p>
            <a:pPr algn="ctr"/>
            <a:r>
              <a:rPr lang="ru-RU" dirty="0" smtClean="0">
                <a:effectLst/>
                <a:latin typeface="+mn-lt"/>
              </a:rPr>
              <a:t>Состав коллегии</a:t>
            </a:r>
            <a:br>
              <a:rPr lang="ru-RU" dirty="0" smtClean="0">
                <a:effectLst/>
                <a:latin typeface="+mn-lt"/>
              </a:rPr>
            </a:br>
            <a:endParaRPr lang="ru-RU" dirty="0">
              <a:effectLst/>
              <a:latin typeface="+mn-lt"/>
            </a:endParaRPr>
          </a:p>
        </p:txBody>
      </p:sp>
      <p:sp>
        <p:nvSpPr>
          <p:cNvPr id="3" name="Текст 2"/>
          <p:cNvSpPr>
            <a:spLocks noGrp="1"/>
          </p:cNvSpPr>
          <p:nvPr>
            <p:ph type="body" idx="1"/>
          </p:nvPr>
        </p:nvSpPr>
        <p:spPr>
          <a:xfrm>
            <a:off x="683568" y="1124744"/>
            <a:ext cx="7772400" cy="5154364"/>
          </a:xfrm>
        </p:spPr>
        <p:txBody>
          <a:bodyPr>
            <a:noAutofit/>
          </a:bodyPr>
          <a:lstStyle/>
          <a:p>
            <a:pPr>
              <a:buFont typeface="Arial" pitchFamily="34" charset="0"/>
              <a:buChar char="•"/>
            </a:pPr>
            <a:r>
              <a:rPr lang="ru-RU" sz="2400" dirty="0" smtClean="0">
                <a:solidFill>
                  <a:schemeClr val="tx1"/>
                </a:solidFill>
              </a:rPr>
              <a:t>В судейскую коллегию для обслуживания соревнований входят судейские бригады и секретариат:</a:t>
            </a:r>
          </a:p>
          <a:p>
            <a:endParaRPr lang="ru-RU" sz="2400" dirty="0" smtClean="0">
              <a:solidFill>
                <a:schemeClr val="tx1"/>
              </a:solidFill>
            </a:endParaRPr>
          </a:p>
          <a:p>
            <a:pPr>
              <a:buFont typeface="Arial" pitchFamily="34" charset="0"/>
              <a:buChar char="•"/>
            </a:pPr>
            <a:r>
              <a:rPr lang="ru-RU" sz="2400" dirty="0" smtClean="0">
                <a:solidFill>
                  <a:schemeClr val="tx1"/>
                </a:solidFill>
              </a:rPr>
              <a:t>В судейские бригады входят:</a:t>
            </a:r>
          </a:p>
          <a:p>
            <a:pPr lvl="0">
              <a:buFont typeface="Arial" pitchFamily="34" charset="0"/>
              <a:buChar char="•"/>
            </a:pPr>
            <a:r>
              <a:rPr lang="ru-RU" sz="2400" dirty="0" smtClean="0">
                <a:solidFill>
                  <a:schemeClr val="tx1"/>
                </a:solidFill>
              </a:rPr>
              <a:t>рефери;</a:t>
            </a:r>
          </a:p>
          <a:p>
            <a:pPr lvl="0">
              <a:buFont typeface="Arial" pitchFamily="34" charset="0"/>
              <a:buChar char="•"/>
            </a:pPr>
            <a:r>
              <a:rPr lang="ru-RU" sz="2400" dirty="0" smtClean="0">
                <a:solidFill>
                  <a:schemeClr val="tx1"/>
                </a:solidFill>
              </a:rPr>
              <a:t>боковые судьи;</a:t>
            </a:r>
          </a:p>
          <a:p>
            <a:pPr lvl="0">
              <a:buFont typeface="Arial" pitchFamily="34" charset="0"/>
              <a:buChar char="•"/>
            </a:pPr>
            <a:r>
              <a:rPr lang="ru-RU" sz="2400" dirty="0" smtClean="0">
                <a:solidFill>
                  <a:schemeClr val="tx1"/>
                </a:solidFill>
              </a:rPr>
              <a:t>судьи при участниках;</a:t>
            </a:r>
          </a:p>
          <a:p>
            <a:pPr lvl="0">
              <a:buFont typeface="Arial" pitchFamily="34" charset="0"/>
              <a:buChar char="•"/>
            </a:pPr>
            <a:r>
              <a:rPr lang="ru-RU" sz="2400" dirty="0" smtClean="0">
                <a:solidFill>
                  <a:schemeClr val="tx1"/>
                </a:solidFill>
              </a:rPr>
              <a:t>судьи-секундометристы.</a:t>
            </a:r>
          </a:p>
          <a:p>
            <a:pPr lvl="0"/>
            <a:endParaRPr lang="ru-RU" sz="2400" dirty="0" smtClean="0">
              <a:solidFill>
                <a:schemeClr val="tx1"/>
              </a:solidFill>
            </a:endParaRPr>
          </a:p>
          <a:p>
            <a:pPr>
              <a:buFont typeface="Arial" pitchFamily="34" charset="0"/>
              <a:buChar char="•"/>
            </a:pPr>
            <a:r>
              <a:rPr lang="ru-RU" sz="2400" dirty="0" smtClean="0">
                <a:solidFill>
                  <a:schemeClr val="tx1"/>
                </a:solidFill>
              </a:rPr>
              <a:t>В секретариат входят:</a:t>
            </a:r>
          </a:p>
          <a:p>
            <a:pPr lvl="0">
              <a:buFont typeface="Arial" pitchFamily="34" charset="0"/>
              <a:buChar char="•"/>
            </a:pPr>
            <a:r>
              <a:rPr lang="ru-RU" sz="2400" dirty="0" smtClean="0">
                <a:solidFill>
                  <a:schemeClr val="tx1"/>
                </a:solidFill>
              </a:rPr>
              <a:t>судьи-информаторы;</a:t>
            </a:r>
          </a:p>
          <a:p>
            <a:pPr lvl="0">
              <a:buFont typeface="Arial" pitchFamily="34" charset="0"/>
              <a:buChar char="•"/>
            </a:pPr>
            <a:r>
              <a:rPr lang="ru-RU" sz="2400" dirty="0" smtClean="0">
                <a:solidFill>
                  <a:schemeClr val="tx1"/>
                </a:solidFill>
              </a:rPr>
              <a:t>судьи-секретари.</a:t>
            </a:r>
          </a:p>
          <a:p>
            <a:pPr>
              <a:buFont typeface="Arial" pitchFamily="34" charset="0"/>
              <a:buChar char="•"/>
            </a:pPr>
            <a:endParaRPr lang="ru-RU" sz="2400" dirty="0">
              <a:solidFill>
                <a:schemeClr val="tx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332656"/>
            <a:ext cx="7772400" cy="1728192"/>
          </a:xfrm>
        </p:spPr>
        <p:txBody>
          <a:bodyPr>
            <a:noAutofit/>
          </a:bodyPr>
          <a:lstStyle/>
          <a:p>
            <a:pPr algn="ctr"/>
            <a:r>
              <a:rPr lang="ru-RU" sz="4000" dirty="0" smtClean="0">
                <a:effectLst/>
                <a:latin typeface="+mn-lt"/>
              </a:rPr>
              <a:t>Члены судейских бригад обязаны:</a:t>
            </a:r>
            <a:br>
              <a:rPr lang="ru-RU" sz="4000" dirty="0" smtClean="0">
                <a:effectLst/>
                <a:latin typeface="+mn-lt"/>
              </a:rPr>
            </a:br>
            <a:endParaRPr lang="ru-RU" sz="4000" dirty="0">
              <a:effectLst/>
              <a:latin typeface="+mn-lt"/>
            </a:endParaRPr>
          </a:p>
        </p:txBody>
      </p:sp>
      <p:sp>
        <p:nvSpPr>
          <p:cNvPr id="3" name="Текст 2"/>
          <p:cNvSpPr>
            <a:spLocks noGrp="1"/>
          </p:cNvSpPr>
          <p:nvPr>
            <p:ph type="body" idx="1"/>
          </p:nvPr>
        </p:nvSpPr>
        <p:spPr>
          <a:xfrm>
            <a:off x="251520" y="1772816"/>
            <a:ext cx="8276456" cy="4896544"/>
          </a:xfrm>
        </p:spPr>
        <p:txBody>
          <a:bodyPr>
            <a:noAutofit/>
          </a:bodyPr>
          <a:lstStyle/>
          <a:p>
            <a:pPr lvl="0"/>
            <a:r>
              <a:rPr lang="ru-RU" sz="2400" dirty="0" smtClean="0"/>
              <a:t>Б</a:t>
            </a:r>
            <a:r>
              <a:rPr lang="ru-RU" sz="2400" dirty="0" smtClean="0">
                <a:solidFill>
                  <a:schemeClr val="tx1"/>
                </a:solidFill>
              </a:rPr>
              <a:t>ыть честными и беспристрастными по отношению к участникам;</a:t>
            </a:r>
          </a:p>
          <a:p>
            <a:pPr lvl="0"/>
            <a:r>
              <a:rPr lang="ru-RU" sz="2400" dirty="0" smtClean="0"/>
              <a:t>Б</a:t>
            </a:r>
            <a:r>
              <a:rPr lang="ru-RU" sz="2400" dirty="0" smtClean="0">
                <a:solidFill>
                  <a:schemeClr val="tx1"/>
                </a:solidFill>
              </a:rPr>
              <a:t>ыть готовыми объяснить причины принятых ими решений Главному судье, его Заместителю или Старшему судье, ссылаясь при этом на настоящие Правила и Положение/Регламент;</a:t>
            </a:r>
          </a:p>
          <a:p>
            <a:pPr lvl="0"/>
            <a:r>
              <a:rPr lang="ru-RU" sz="2400" dirty="0" smtClean="0"/>
              <a:t>В</a:t>
            </a:r>
            <a:r>
              <a:rPr lang="ru-RU" sz="2400" dirty="0" smtClean="0">
                <a:solidFill>
                  <a:schemeClr val="tx1"/>
                </a:solidFill>
              </a:rPr>
              <a:t>о время, когда они не заняты непосредственно в судействе поединков, находиться в специально отведенном для них месте с тем, чтобы при необходимости они могли без промедления начать выполнять свои должностные обязанности.</a:t>
            </a:r>
          </a:p>
          <a:p>
            <a:endParaRPr lang="ru-RU" sz="2400" dirty="0">
              <a:solidFill>
                <a:schemeClr val="tx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88640"/>
            <a:ext cx="7772400" cy="1944216"/>
          </a:xfrm>
        </p:spPr>
        <p:txBody>
          <a:bodyPr>
            <a:normAutofit fontScale="90000"/>
          </a:bodyPr>
          <a:lstStyle/>
          <a:p>
            <a:pPr algn="ctr"/>
            <a:r>
              <a:rPr lang="ru-RU" dirty="0" smtClean="0">
                <a:effectLst/>
                <a:latin typeface="+mn-lt"/>
              </a:rPr>
              <a:t>Членам судейских бригад запрещается:</a:t>
            </a:r>
            <a:br>
              <a:rPr lang="ru-RU" dirty="0" smtClean="0">
                <a:effectLst/>
                <a:latin typeface="+mn-lt"/>
              </a:rPr>
            </a:br>
            <a:endParaRPr lang="ru-RU" dirty="0">
              <a:effectLst/>
              <a:latin typeface="+mn-lt"/>
            </a:endParaRPr>
          </a:p>
        </p:txBody>
      </p:sp>
      <p:sp>
        <p:nvSpPr>
          <p:cNvPr id="3" name="Текст 2"/>
          <p:cNvSpPr>
            <a:spLocks noGrp="1"/>
          </p:cNvSpPr>
          <p:nvPr>
            <p:ph type="body" idx="1"/>
          </p:nvPr>
        </p:nvSpPr>
        <p:spPr>
          <a:xfrm>
            <a:off x="722313" y="1556792"/>
            <a:ext cx="7772400" cy="5301208"/>
          </a:xfrm>
        </p:spPr>
        <p:txBody>
          <a:bodyPr>
            <a:normAutofit fontScale="77500" lnSpcReduction="20000"/>
          </a:bodyPr>
          <a:lstStyle/>
          <a:p>
            <a:pPr lvl="0"/>
            <a:r>
              <a:rPr lang="ru-RU" sz="2300" dirty="0" smtClean="0">
                <a:solidFill>
                  <a:schemeClr val="tx1"/>
                </a:solidFill>
              </a:rPr>
              <a:t>во время поединка давать указания или подбадривать соревнующихся участников. Это касается всех членов судейских бригад, в том числе не занятых непосредственно в данный момент в судействе поединков;</a:t>
            </a:r>
          </a:p>
          <a:p>
            <a:pPr lvl="0"/>
            <a:endParaRPr lang="ru-RU" sz="2300" dirty="0" smtClean="0">
              <a:solidFill>
                <a:schemeClr val="tx1"/>
              </a:solidFill>
            </a:endParaRPr>
          </a:p>
          <a:p>
            <a:pPr lvl="0"/>
            <a:r>
              <a:rPr lang="ru-RU" sz="2300" dirty="0" smtClean="0">
                <a:solidFill>
                  <a:schemeClr val="tx1"/>
                </a:solidFill>
              </a:rPr>
              <a:t>во время соревнований вступать в разговоры с посторонними лицами;</a:t>
            </a:r>
          </a:p>
          <a:p>
            <a:pPr lvl="0"/>
            <a:endParaRPr lang="ru-RU" sz="2300" dirty="0" smtClean="0">
              <a:solidFill>
                <a:schemeClr val="tx1"/>
              </a:solidFill>
            </a:endParaRPr>
          </a:p>
          <a:p>
            <a:pPr lvl="0"/>
            <a:r>
              <a:rPr lang="ru-RU" sz="2300" dirty="0" smtClean="0">
                <a:solidFill>
                  <a:schemeClr val="tx1"/>
                </a:solidFill>
              </a:rPr>
              <a:t>во время соревнований оставлять свои бригады, переходить в другие бригады или менять других членов судейской бригады без прямого указания Главного судьи, его заместителя или старшего судьи;</a:t>
            </a:r>
          </a:p>
          <a:p>
            <a:pPr lvl="0"/>
            <a:endParaRPr lang="ru-RU" sz="2300" dirty="0" smtClean="0">
              <a:solidFill>
                <a:schemeClr val="tx1"/>
              </a:solidFill>
            </a:endParaRPr>
          </a:p>
          <a:p>
            <a:pPr lvl="0"/>
            <a:r>
              <a:rPr lang="ru-RU" sz="2300" dirty="0" smtClean="0">
                <a:solidFill>
                  <a:schemeClr val="tx1"/>
                </a:solidFill>
              </a:rPr>
              <a:t>покидать место соревнований без разрешения Главного судьи, его заместителя, старшего судьи;</a:t>
            </a:r>
          </a:p>
          <a:p>
            <a:pPr lvl="0"/>
            <a:endParaRPr lang="ru-RU" sz="2300" dirty="0" smtClean="0">
              <a:solidFill>
                <a:schemeClr val="tx1"/>
              </a:solidFill>
            </a:endParaRPr>
          </a:p>
          <a:p>
            <a:pPr lvl="0"/>
            <a:r>
              <a:rPr lang="ru-RU" sz="2300" dirty="0" smtClean="0">
                <a:solidFill>
                  <a:schemeClr val="tx1"/>
                </a:solidFill>
              </a:rPr>
              <a:t>иметь на руках украшения или другие предметы (часы, кольца, перстни, цепочки, браслеты и т.п.)</a:t>
            </a:r>
          </a:p>
          <a:p>
            <a:pPr lvl="0"/>
            <a:endParaRPr lang="ru-RU" sz="2300" dirty="0" smtClean="0">
              <a:solidFill>
                <a:schemeClr val="tx1"/>
              </a:solidFill>
            </a:endParaRPr>
          </a:p>
          <a:p>
            <a:r>
              <a:rPr lang="ru-RU" sz="2300" dirty="0" smtClean="0">
                <a:solidFill>
                  <a:schemeClr val="tx1"/>
                </a:solidFill>
              </a:rPr>
              <a:t>В случаях, связанных с временной невозможностью судьей выполнять свои обязанности в полном объеме, они исключаются из состава судейской коллегии до окончания соревнований, т.е. их дальнейшее участие в судействе поединков не допускается.</a:t>
            </a:r>
          </a:p>
          <a:p>
            <a:pPr>
              <a:buFont typeface="Arial" pitchFamily="34" charset="0"/>
              <a:buChar char="•"/>
            </a:pPr>
            <a:endParaRPr lang="ru-RU" dirty="0">
              <a:solidFill>
                <a:schemeClr val="tx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609600"/>
            <a:ext cx="7931224" cy="1091208"/>
          </a:xfrm>
        </p:spPr>
        <p:txBody>
          <a:bodyPr/>
          <a:lstStyle/>
          <a:p>
            <a:pPr algn="ctr"/>
            <a:r>
              <a:rPr lang="ru-RU" dirty="0" smtClean="0"/>
              <a:t>Судья-секундометрист</a:t>
            </a:r>
            <a:br>
              <a:rPr lang="ru-RU" dirty="0" smtClean="0"/>
            </a:br>
            <a:endParaRPr lang="ru-RU" dirty="0"/>
          </a:p>
        </p:txBody>
      </p:sp>
      <p:sp>
        <p:nvSpPr>
          <p:cNvPr id="3" name="Текст 2"/>
          <p:cNvSpPr>
            <a:spLocks noGrp="1"/>
          </p:cNvSpPr>
          <p:nvPr>
            <p:ph type="body" idx="1"/>
          </p:nvPr>
        </p:nvSpPr>
        <p:spPr>
          <a:xfrm>
            <a:off x="395536" y="1484784"/>
            <a:ext cx="8291264" cy="5373216"/>
          </a:xfrm>
        </p:spPr>
        <p:txBody>
          <a:bodyPr>
            <a:normAutofit fontScale="92500" lnSpcReduction="10000"/>
          </a:bodyPr>
          <a:lstStyle/>
          <a:p>
            <a:r>
              <a:rPr lang="ru-RU" dirty="0" smtClean="0"/>
              <a:t>Судьи-секундометристы работают только в рамках соревнований по </a:t>
            </a:r>
            <a:r>
              <a:rPr lang="ru-RU" dirty="0" err="1" smtClean="0"/>
              <a:t>кумитэ</a:t>
            </a:r>
            <a:r>
              <a:rPr lang="ru-RU" dirty="0" smtClean="0"/>
              <a:t>.</a:t>
            </a:r>
          </a:p>
          <a:p>
            <a:pPr>
              <a:buFont typeface="Arial" pitchFamily="34" charset="0"/>
              <a:buChar char="•"/>
            </a:pPr>
            <a:r>
              <a:rPr lang="ru-RU" dirty="0" smtClean="0"/>
              <a:t>Судья-секундометрист обеспечивает хронометраж поединков, медицинских и технических пауз и перерывов в соответствии с регламентом соревнований. Судья-секундометрист контролирует:</a:t>
            </a:r>
          </a:p>
          <a:p>
            <a:pPr lvl="0"/>
            <a:r>
              <a:rPr lang="ru-RU" dirty="0" smtClean="0"/>
              <a:t>время, прошедшее с момента приглашения участника для проведения поединка, до его выхода на татами;</a:t>
            </a:r>
          </a:p>
          <a:p>
            <a:pPr lvl="0"/>
            <a:r>
              <a:rPr lang="ru-RU" dirty="0" smtClean="0"/>
              <a:t>начало и окончание каждого раунда поединка;</a:t>
            </a:r>
          </a:p>
          <a:p>
            <a:pPr lvl="0"/>
            <a:r>
              <a:rPr lang="ru-RU" dirty="0" smtClean="0"/>
              <a:t>время окончания досрочно законченного поединка;</a:t>
            </a:r>
          </a:p>
          <a:p>
            <a:pPr lvl="0"/>
            <a:r>
              <a:rPr lang="ru-RU" dirty="0" smtClean="0"/>
              <a:t>время приостановки поединка, продолжение которого переносится;</a:t>
            </a:r>
          </a:p>
          <a:p>
            <a:pPr lvl="0"/>
            <a:r>
              <a:rPr lang="ru-RU" dirty="0" smtClean="0"/>
              <a:t>продолжительность оказания медицинской помощи травмированному спортсмену;</a:t>
            </a:r>
          </a:p>
          <a:p>
            <a:pPr lvl="0"/>
            <a:r>
              <a:rPr lang="ru-RU" dirty="0" smtClean="0"/>
              <a:t>прочие временные отрезки и паузы по указанию рефери.</a:t>
            </a:r>
          </a:p>
          <a:p>
            <a:r>
              <a:rPr lang="ru-RU" dirty="0" smtClean="0"/>
              <a:t>Судья-секундометрист запускает и останавливает секундомер только по командам и соответствующим жестам рефери. Он также должен останавливать секундомер по команде Главного судьи или Заместителя Главного судьи.</a:t>
            </a:r>
          </a:p>
          <a:p>
            <a:r>
              <a:rPr lang="ru-RU" dirty="0" smtClean="0"/>
              <a:t>По окончании времени каждого раунда Судья-секундометрист подает звуковой сигнал и вбрасывает на татами красную подушечку. </a:t>
            </a:r>
          </a:p>
          <a:p>
            <a:endParaRPr lang="ru-RU" dirty="0">
              <a:latin typeface="Calibri" pitchFamily="34" charset="0"/>
              <a:cs typeface="Calibri"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88640"/>
            <a:ext cx="8147248" cy="1728192"/>
          </a:xfrm>
        </p:spPr>
        <p:txBody>
          <a:bodyPr/>
          <a:lstStyle/>
          <a:p>
            <a:pPr algn="ctr"/>
            <a:r>
              <a:rPr lang="ru-RU" sz="4000" dirty="0" smtClean="0"/>
              <a:t>Обязанности Судей при участниках:</a:t>
            </a:r>
            <a:br>
              <a:rPr lang="ru-RU" sz="4000" dirty="0" smtClean="0"/>
            </a:br>
            <a:endParaRPr lang="ru-RU" sz="4000" dirty="0"/>
          </a:p>
        </p:txBody>
      </p:sp>
      <p:sp>
        <p:nvSpPr>
          <p:cNvPr id="3" name="Текст 2"/>
          <p:cNvSpPr>
            <a:spLocks noGrp="1"/>
          </p:cNvSpPr>
          <p:nvPr>
            <p:ph type="body" idx="1"/>
          </p:nvPr>
        </p:nvSpPr>
        <p:spPr>
          <a:xfrm>
            <a:off x="539552" y="1268760"/>
            <a:ext cx="8208912" cy="5326136"/>
          </a:xfrm>
        </p:spPr>
        <p:txBody>
          <a:bodyPr/>
          <a:lstStyle/>
          <a:p>
            <a:pPr lvl="0"/>
            <a:r>
              <a:rPr lang="ru-RU" dirty="0" smtClean="0"/>
              <a:t>Проверка личности (наспинных номеров) спортсменов, готовящихся к поединку;</a:t>
            </a:r>
          </a:p>
          <a:p>
            <a:pPr lvl="0"/>
            <a:r>
              <a:rPr lang="ru-RU" dirty="0" smtClean="0"/>
              <a:t>Проверка у спортсменов:</a:t>
            </a:r>
          </a:p>
          <a:p>
            <a:pPr lvl="0"/>
            <a:r>
              <a:rPr lang="ru-RU" dirty="0" smtClean="0"/>
              <a:t>наличия обязательных защитных протекторов, соответствующих установленным образцам;</a:t>
            </a:r>
          </a:p>
          <a:p>
            <a:pPr lvl="0"/>
            <a:r>
              <a:rPr lang="ru-RU" dirty="0" smtClean="0"/>
              <a:t>наличия разрешения (личной печати) врача на использование бинтов, наклеек из лейкопластыря;</a:t>
            </a:r>
          </a:p>
          <a:p>
            <a:pPr lvl="0"/>
            <a:r>
              <a:rPr lang="ru-RU" dirty="0" smtClean="0"/>
              <a:t>внешнего вида (состояния доги).</a:t>
            </a:r>
          </a:p>
          <a:p>
            <a:pPr lvl="0"/>
            <a:r>
              <a:rPr lang="ru-RU" dirty="0" smtClean="0"/>
              <a:t> Обеспечение группы поддержки спортсмена цветными лентами (белыми или красными), надеваемыми через плечо, и сбор лент после окончания поединка.</a:t>
            </a:r>
          </a:p>
          <a:p>
            <a:pPr lvl="0"/>
            <a:r>
              <a:rPr lang="ru-RU" dirty="0" smtClean="0"/>
              <a:t> Судья при участнике "</a:t>
            </a:r>
            <a:r>
              <a:rPr lang="ru-RU" dirty="0" err="1" smtClean="0"/>
              <a:t>ака</a:t>
            </a:r>
            <a:r>
              <a:rPr lang="ru-RU" dirty="0" smtClean="0"/>
              <a:t>" одевает спортсмену вокруг пояса красную ленту и снимает её после окончания поединка.</a:t>
            </a:r>
            <a:endParaRPr lang="ru-RU"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332656"/>
            <a:ext cx="8784976" cy="936104"/>
          </a:xfrm>
        </p:spPr>
        <p:txBody>
          <a:bodyPr/>
          <a:lstStyle/>
          <a:p>
            <a:pPr algn="ctr"/>
            <a:r>
              <a:rPr lang="ru-RU" sz="4000" dirty="0" smtClean="0"/>
              <a:t> </a:t>
            </a:r>
            <a:r>
              <a:rPr lang="ru-RU" sz="4000" dirty="0" smtClean="0">
                <a:effectLst/>
                <a:latin typeface="+mn-lt"/>
              </a:rPr>
              <a:t>Судья-информатор </a:t>
            </a:r>
            <a:br>
              <a:rPr lang="ru-RU" sz="4000" dirty="0" smtClean="0">
                <a:effectLst/>
                <a:latin typeface="+mn-lt"/>
              </a:rPr>
            </a:br>
            <a:endParaRPr lang="ru-RU" sz="4000" dirty="0">
              <a:effectLst/>
              <a:latin typeface="+mn-lt"/>
            </a:endParaRPr>
          </a:p>
        </p:txBody>
      </p:sp>
      <p:sp>
        <p:nvSpPr>
          <p:cNvPr id="3" name="Текст 2"/>
          <p:cNvSpPr>
            <a:spLocks noGrp="1"/>
          </p:cNvSpPr>
          <p:nvPr>
            <p:ph type="body" idx="1"/>
          </p:nvPr>
        </p:nvSpPr>
        <p:spPr>
          <a:xfrm>
            <a:off x="179512" y="692696"/>
            <a:ext cx="8784976" cy="6048672"/>
          </a:xfrm>
        </p:spPr>
        <p:txBody>
          <a:bodyPr>
            <a:normAutofit fontScale="85000" lnSpcReduction="20000"/>
          </a:bodyPr>
          <a:lstStyle/>
          <a:p>
            <a:r>
              <a:rPr lang="ru-RU" dirty="0" smtClean="0"/>
              <a:t>Судья-информатор объявляет (комментирует) зрителям, участникам и представителям команд:</a:t>
            </a:r>
          </a:p>
          <a:p>
            <a:pPr lvl="0"/>
            <a:r>
              <a:rPr lang="ru-RU" dirty="0" smtClean="0"/>
              <a:t>программу и расписание соревнований;</a:t>
            </a:r>
          </a:p>
          <a:p>
            <a:pPr lvl="0"/>
            <a:r>
              <a:rPr lang="ru-RU" dirty="0" smtClean="0"/>
              <a:t>состав Судейской коллегии и Судейских бригад;</a:t>
            </a:r>
          </a:p>
          <a:p>
            <a:pPr lvl="0"/>
            <a:r>
              <a:rPr lang="ru-RU" dirty="0" smtClean="0"/>
              <a:t>информацию об организаторах соревнований и спонсорах;</a:t>
            </a:r>
          </a:p>
          <a:p>
            <a:pPr lvl="0"/>
            <a:r>
              <a:rPr lang="ru-RU" dirty="0" smtClean="0"/>
              <a:t>положения Правил соревнований;</a:t>
            </a:r>
          </a:p>
          <a:p>
            <a:pPr lvl="0"/>
            <a:r>
              <a:rPr lang="ru-RU" dirty="0" smtClean="0"/>
              <a:t>спортивные достижения, титулы и звания участников;</a:t>
            </a:r>
          </a:p>
          <a:p>
            <a:pPr lvl="0"/>
            <a:r>
              <a:rPr lang="ru-RU" dirty="0" smtClean="0"/>
              <a:t>указания Главного судьи;</a:t>
            </a:r>
          </a:p>
          <a:p>
            <a:pPr lvl="0"/>
            <a:r>
              <a:rPr lang="ru-RU" dirty="0" smtClean="0"/>
              <a:t>итоги соревнований, имена и фамилии победителей и призеров;</a:t>
            </a:r>
          </a:p>
          <a:p>
            <a:pPr lvl="0"/>
            <a:r>
              <a:rPr lang="ru-RU" dirty="0" smtClean="0"/>
              <a:t>информацию о призах;</a:t>
            </a:r>
          </a:p>
          <a:p>
            <a:pPr lvl="0"/>
            <a:r>
              <a:rPr lang="ru-RU" dirty="0" smtClean="0"/>
              <a:t>информацию, необходимую на соревнованиях по </a:t>
            </a:r>
            <a:r>
              <a:rPr lang="ru-RU" dirty="0" err="1" smtClean="0"/>
              <a:t>кумитэ</a:t>
            </a:r>
            <a:r>
              <a:rPr lang="ru-RU" dirty="0" smtClean="0"/>
              <a:t>:</a:t>
            </a:r>
          </a:p>
          <a:p>
            <a:pPr lvl="0"/>
            <a:r>
              <a:rPr lang="ru-RU" dirty="0" smtClean="0"/>
              <a:t>пары, вызываемые для проведения поединков;</a:t>
            </a:r>
          </a:p>
          <a:p>
            <a:pPr lvl="0"/>
            <a:r>
              <a:rPr lang="ru-RU" dirty="0" smtClean="0"/>
              <a:t>пары, готовящиеся к поединкам;</a:t>
            </a:r>
          </a:p>
          <a:p>
            <a:pPr lvl="0"/>
            <a:r>
              <a:rPr lang="ru-RU" dirty="0" smtClean="0"/>
              <a:t>результаты поединков;</a:t>
            </a:r>
          </a:p>
          <a:p>
            <a:pPr lvl="0"/>
            <a:r>
              <a:rPr lang="ru-RU" dirty="0" smtClean="0"/>
              <a:t>веса участников и их разницу (при определении победителя по весу);</a:t>
            </a:r>
          </a:p>
          <a:p>
            <a:pPr lvl="0"/>
            <a:r>
              <a:rPr lang="ru-RU" dirty="0" smtClean="0"/>
              <a:t>информацию, необходимую на соревнованиях по ката:</a:t>
            </a:r>
          </a:p>
          <a:p>
            <a:pPr lvl="0"/>
            <a:r>
              <a:rPr lang="ru-RU" dirty="0" smtClean="0"/>
              <a:t>участники, вызываемые для выступления;</a:t>
            </a:r>
          </a:p>
          <a:p>
            <a:pPr lvl="0"/>
            <a:r>
              <a:rPr lang="ru-RU" dirty="0" smtClean="0"/>
              <a:t>участники, готовящиеся к выступлению;</a:t>
            </a:r>
          </a:p>
          <a:p>
            <a:pPr lvl="0"/>
            <a:r>
              <a:rPr lang="ru-RU" dirty="0" smtClean="0"/>
              <a:t>оценки, показанные судьями за выступление спортсмена;</a:t>
            </a:r>
          </a:p>
          <a:p>
            <a:pPr lvl="0"/>
            <a:r>
              <a:rPr lang="ru-RU" dirty="0" smtClean="0"/>
              <a:t>общий балл, набранный спортсменом за выступление;</a:t>
            </a:r>
          </a:p>
          <a:p>
            <a:pPr lvl="0"/>
            <a:r>
              <a:rPr lang="ru-RU" dirty="0" smtClean="0"/>
              <a:t>информацию, необходимую на соревнованиях по тамэсивари:</a:t>
            </a:r>
          </a:p>
          <a:p>
            <a:pPr lvl="0"/>
            <a:r>
              <a:rPr lang="ru-RU" dirty="0" smtClean="0"/>
              <a:t>наименование упражнений по разбиванию досок;</a:t>
            </a:r>
          </a:p>
          <a:p>
            <a:r>
              <a:rPr lang="ru-RU" dirty="0" smtClean="0"/>
              <a:t>количество досок, разбитых участниками</a:t>
            </a:r>
            <a:endParaRPr lang="ru-RU"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88640"/>
            <a:ext cx="8147248" cy="648072"/>
          </a:xfrm>
        </p:spPr>
        <p:txBody>
          <a:bodyPr/>
          <a:lstStyle/>
          <a:p>
            <a:pPr algn="ctr"/>
            <a:r>
              <a:rPr lang="ru-RU" dirty="0" smtClean="0"/>
              <a:t>Судьи-секретари</a:t>
            </a:r>
            <a:endParaRPr lang="ru-RU" dirty="0"/>
          </a:p>
        </p:txBody>
      </p:sp>
      <p:sp>
        <p:nvSpPr>
          <p:cNvPr id="3" name="Текст 2"/>
          <p:cNvSpPr>
            <a:spLocks noGrp="1"/>
          </p:cNvSpPr>
          <p:nvPr>
            <p:ph type="body" idx="1"/>
          </p:nvPr>
        </p:nvSpPr>
        <p:spPr>
          <a:xfrm>
            <a:off x="539552" y="836712"/>
            <a:ext cx="8147248" cy="6021288"/>
          </a:xfrm>
        </p:spPr>
        <p:txBody>
          <a:bodyPr>
            <a:noAutofit/>
          </a:bodyPr>
          <a:lstStyle/>
          <a:p>
            <a:r>
              <a:rPr lang="ru-RU" sz="1600" dirty="0" smtClean="0"/>
              <a:t>Судьи-секретари ведут протоколы взвешивания, соревнований, другую соответствующую документацию, непосредственно связанную с проведением соревнований.</a:t>
            </a:r>
          </a:p>
          <a:p>
            <a:r>
              <a:rPr lang="ru-RU" sz="1600" dirty="0" smtClean="0"/>
              <a:t>На соревнованиях по </a:t>
            </a:r>
            <a:r>
              <a:rPr lang="ru-RU" sz="1600" dirty="0" err="1" smtClean="0"/>
              <a:t>кумитэ</a:t>
            </a:r>
            <a:r>
              <a:rPr lang="ru-RU" sz="1600" dirty="0" smtClean="0"/>
              <a:t> судьи-секретари ведут протоколы поединков, в которые вносится следующая информация:</a:t>
            </a:r>
          </a:p>
          <a:p>
            <a:pPr lvl="0"/>
            <a:r>
              <a:rPr lang="ru-RU" sz="1600" dirty="0" smtClean="0"/>
              <a:t>номер поединка;</a:t>
            </a:r>
          </a:p>
          <a:p>
            <a:pPr lvl="0"/>
            <a:r>
              <a:rPr lang="ru-RU" sz="1600" dirty="0" smtClean="0"/>
              <a:t>состав Судейской бригады;</a:t>
            </a:r>
          </a:p>
          <a:p>
            <a:pPr lvl="0"/>
            <a:r>
              <a:rPr lang="ru-RU" sz="1600" dirty="0" smtClean="0"/>
              <a:t>фамилии и цвета участников (</a:t>
            </a:r>
            <a:r>
              <a:rPr lang="ru-RU" sz="1600" i="1" dirty="0" smtClean="0"/>
              <a:t>напр., Иванов – </a:t>
            </a:r>
            <a:r>
              <a:rPr lang="ru-RU" sz="1600" i="1" dirty="0" err="1" smtClean="0"/>
              <a:t>широ</a:t>
            </a:r>
            <a:r>
              <a:rPr lang="ru-RU" sz="1600" i="1" dirty="0" smtClean="0"/>
              <a:t>, Петров – </a:t>
            </a:r>
            <a:r>
              <a:rPr lang="ru-RU" sz="1600" i="1" dirty="0" err="1" smtClean="0"/>
              <a:t>ака</a:t>
            </a:r>
            <a:r>
              <a:rPr lang="ru-RU" sz="1600" dirty="0" smtClean="0"/>
              <a:t>);</a:t>
            </a:r>
          </a:p>
          <a:p>
            <a:pPr lvl="0"/>
            <a:r>
              <a:rPr lang="ru-RU" sz="1600" dirty="0" smtClean="0"/>
              <a:t>нарушения, предупреждения и штрафные баллы, объявленные участникам с указанием причины (</a:t>
            </a:r>
            <a:r>
              <a:rPr lang="ru-RU" sz="1600" i="1" dirty="0" smtClean="0"/>
              <a:t>напр., Иванов – чуй, цуками; Петров – гэнтэн сан, </a:t>
            </a:r>
            <a:r>
              <a:rPr lang="ru-RU" sz="1600" i="1" dirty="0" err="1" smtClean="0"/>
              <a:t>гаммэн-оуда</a:t>
            </a:r>
            <a:r>
              <a:rPr lang="ru-RU" sz="1600" i="1" dirty="0" smtClean="0"/>
              <a:t>, </a:t>
            </a:r>
            <a:r>
              <a:rPr lang="ru-RU" sz="1600" i="1" dirty="0" err="1" smtClean="0"/>
              <a:t>сиккаку</a:t>
            </a:r>
            <a:r>
              <a:rPr lang="ru-RU" sz="1600" dirty="0" smtClean="0"/>
              <a:t>);</a:t>
            </a:r>
          </a:p>
          <a:p>
            <a:pPr lvl="0"/>
            <a:r>
              <a:rPr lang="ru-RU" sz="1600" dirty="0" smtClean="0"/>
              <a:t>оцененные технические действия участников с указанием техники (</a:t>
            </a:r>
            <a:r>
              <a:rPr lang="ru-RU" sz="1600" i="1" dirty="0" smtClean="0"/>
              <a:t>напр., Иванов – вадза-ари, сита-цуки; Петров – иппон, </a:t>
            </a:r>
            <a:r>
              <a:rPr lang="ru-RU" sz="1600" i="1" dirty="0" err="1" smtClean="0"/>
              <a:t>дзёдан</a:t>
            </a:r>
            <a:r>
              <a:rPr lang="ru-RU" sz="1600" i="1" dirty="0" smtClean="0"/>
              <a:t> </a:t>
            </a:r>
            <a:r>
              <a:rPr lang="ru-RU" sz="1600" i="1" dirty="0" err="1" smtClean="0"/>
              <a:t>маваси-гэри</a:t>
            </a:r>
            <a:r>
              <a:rPr lang="ru-RU" sz="1600" dirty="0" smtClean="0"/>
              <a:t>);</a:t>
            </a:r>
          </a:p>
          <a:p>
            <a:pPr lvl="0"/>
            <a:r>
              <a:rPr lang="ru-RU" sz="1600" dirty="0" smtClean="0"/>
              <a:t>дополнительные раунды;</a:t>
            </a:r>
          </a:p>
          <a:p>
            <a:pPr lvl="0"/>
            <a:r>
              <a:rPr lang="ru-RU" sz="1600" dirty="0" smtClean="0"/>
              <a:t>время досрочно законченного поединка (данные предоставляет Судья-секундометрист);</a:t>
            </a:r>
          </a:p>
          <a:p>
            <a:pPr lvl="0"/>
            <a:r>
              <a:rPr lang="ru-RU" sz="1600" dirty="0" smtClean="0"/>
              <a:t>веса участников и их разница (при определении победителя по весу);</a:t>
            </a:r>
          </a:p>
          <a:p>
            <a:pPr lvl="0"/>
            <a:r>
              <a:rPr lang="ru-RU" sz="1600" dirty="0" smtClean="0"/>
              <a:t>способ разбивания и количество сломанных досок каждым участником (при проведении теста тамэсивари и определении победителя по количеству сломанных досок);</a:t>
            </a:r>
          </a:p>
          <a:p>
            <a:pPr lvl="0"/>
            <a:r>
              <a:rPr lang="ru-RU" sz="1600" dirty="0" smtClean="0"/>
              <a:t>критерий победы (иппон-кати, вадза-ари, авасэтэ иппон-кати, </a:t>
            </a:r>
            <a:r>
              <a:rPr lang="ru-RU" sz="1600" dirty="0" err="1" smtClean="0"/>
              <a:t>юсэй-кати</a:t>
            </a:r>
            <a:r>
              <a:rPr lang="ru-RU" sz="1600" dirty="0" smtClean="0"/>
              <a:t>, </a:t>
            </a:r>
            <a:r>
              <a:rPr lang="ru-RU" sz="1600" dirty="0" err="1" smtClean="0"/>
              <a:t>хантэй-кати</a:t>
            </a:r>
            <a:r>
              <a:rPr lang="ru-RU" sz="1600" dirty="0" smtClean="0"/>
              <a:t>);</a:t>
            </a:r>
          </a:p>
          <a:p>
            <a:r>
              <a:rPr lang="ru-RU" sz="1600" dirty="0" smtClean="0"/>
              <a:t>победитель поединка. На соревнованиях по ката судьи-секретари ведут протоколы соревнований, в которые вносятся оценки, полученные спортсменами за выступление, а также вычисляют итоговые оценки за выступление.</a:t>
            </a:r>
          </a:p>
          <a:p>
            <a:r>
              <a:rPr lang="ru-RU" sz="1600" dirty="0" smtClean="0"/>
              <a:t>После окончания соревнований все протоколы передаются Главному секретарю для подготовки отчета о соревнованиях.</a:t>
            </a:r>
          </a:p>
          <a:p>
            <a:pPr lvl="0"/>
            <a:endParaRPr lang="ru-RU" sz="1600" dirty="0" smtClean="0"/>
          </a:p>
          <a:p>
            <a:endParaRPr lang="ru-RU" sz="16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260648"/>
            <a:ext cx="7920880" cy="1512168"/>
          </a:xfrm>
        </p:spPr>
        <p:txBody>
          <a:bodyPr/>
          <a:lstStyle/>
          <a:p>
            <a:pPr algn="ctr"/>
            <a:r>
              <a:rPr lang="ru-RU" sz="4000" dirty="0" smtClean="0"/>
              <a:t>Площадка для проведения соревнований</a:t>
            </a:r>
            <a:br>
              <a:rPr lang="ru-RU" sz="4000" dirty="0" smtClean="0"/>
            </a:br>
            <a:endParaRPr lang="ru-RU" sz="4000" dirty="0"/>
          </a:p>
        </p:txBody>
      </p:sp>
      <p:sp>
        <p:nvSpPr>
          <p:cNvPr id="3" name="Текст 2"/>
          <p:cNvSpPr>
            <a:spLocks noGrp="1"/>
          </p:cNvSpPr>
          <p:nvPr>
            <p:ph type="body" idx="1"/>
          </p:nvPr>
        </p:nvSpPr>
        <p:spPr>
          <a:xfrm>
            <a:off x="467544" y="1340768"/>
            <a:ext cx="8219256" cy="5328592"/>
          </a:xfrm>
        </p:spPr>
        <p:txBody>
          <a:bodyPr/>
          <a:lstStyle/>
          <a:p>
            <a:pPr lvl="0">
              <a:buFont typeface="Arial" pitchFamily="34" charset="0"/>
              <a:buChar char="•"/>
            </a:pPr>
            <a:r>
              <a:rPr lang="ru-RU" dirty="0" smtClean="0"/>
              <a:t>для чемпионатов в абсолютной весовой категории общий размер площадки 12,6×12,6 м, в том числе зона безопасности не менее 1,5 м, зона поединка 9 × 9 м;</a:t>
            </a:r>
          </a:p>
          <a:p>
            <a:pPr lvl="0">
              <a:buFont typeface="Arial" pitchFamily="34" charset="0"/>
              <a:buChar char="•"/>
            </a:pPr>
            <a:r>
              <a:rPr lang="ru-RU" dirty="0" smtClean="0"/>
              <a:t>для чемпионатов по весовым категориям общий размер площадки 12×12 м, в том числе зона безопасности не менее 1 м, зона поединка 8 × 8 м;</a:t>
            </a:r>
          </a:p>
          <a:p>
            <a:pPr lvl="0">
              <a:buFont typeface="Arial" pitchFamily="34" charset="0"/>
              <a:buChar char="•"/>
            </a:pPr>
            <a:r>
              <a:rPr lang="ru-RU" dirty="0" smtClean="0"/>
              <a:t>для соревнований среди детей допускается зона поединка размером не менее 6×6 м, зона безопасности не менее 1 м;</a:t>
            </a:r>
          </a:p>
          <a:p>
            <a:pPr>
              <a:buFont typeface="Arial" pitchFamily="34" charset="0"/>
              <a:buChar char="•"/>
            </a:pPr>
            <a:r>
              <a:rPr lang="ru-RU" b="1" dirty="0" smtClean="0"/>
              <a:t>6.2.3.</a:t>
            </a:r>
            <a:r>
              <a:rPr lang="ru-RU" dirty="0" smtClean="0"/>
              <a:t> Соревнования проводятся на одном татами. При большом количестве участников допускается проведение соревнований на нескольких татами, в этом случае поединки за 3-е место и финальные поединки проводятся на одном центральном татами.</a:t>
            </a:r>
          </a:p>
          <a:p>
            <a:pPr>
              <a:buFont typeface="Arial" pitchFamily="34" charset="0"/>
              <a:buChar char="•"/>
            </a:pPr>
            <a:r>
              <a:rPr lang="ru-RU" dirty="0" smtClean="0"/>
              <a:t>Если соревнования проводятся на нескольких площадках: и на плоскостных, и на подиуме; расстояние между площадками должно быть минимум 3 метра. Зрители должны находиться от площадки на расстоянии не менее 3 м.</a:t>
            </a:r>
          </a:p>
          <a:p>
            <a:pPr algn="ctr">
              <a:buFont typeface="Arial" pitchFamily="34" charset="0"/>
              <a:buChar char="•"/>
            </a:pP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dirty="0"/>
          </a:p>
        </p:txBody>
      </p:sp>
      <p:pic>
        <p:nvPicPr>
          <p:cNvPr id="9" name="Рисунок 8" descr="IMG-20210129-WA0003.jpg"/>
          <p:cNvPicPr>
            <a:picLocks noGrp="1" noChangeAspect="1"/>
          </p:cNvPicPr>
          <p:nvPr>
            <p:ph type="pic" idx="1"/>
          </p:nvPr>
        </p:nvPicPr>
        <p:blipFill>
          <a:blip r:embed="rId2" cstate="print"/>
          <a:srcRect t="1852" b="1852"/>
          <a:stretch>
            <a:fillRect/>
          </a:stretch>
        </p:blipFill>
        <p:spPr>
          <a:xfrm>
            <a:off x="-396552" y="952856"/>
            <a:ext cx="8928992" cy="6448717"/>
          </a:xfr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23528" y="260648"/>
            <a:ext cx="8363272" cy="6408712"/>
          </a:xfrm>
        </p:spPr>
        <p:txBody>
          <a:bodyPr>
            <a:normAutofit/>
          </a:bodyPr>
          <a:lstStyle/>
          <a:p>
            <a:r>
              <a:rPr lang="ru-RU" dirty="0" smtClean="0"/>
              <a:t>Соревнования по разбиванию досок проводятся либо на татами, либо на ровной гладкой поверхности в специально отведенной зоне места проведения соревнований.</a:t>
            </a:r>
          </a:p>
          <a:p>
            <a:r>
              <a:rPr lang="ru-RU" dirty="0" smtClean="0"/>
              <a:t> На соревнованиях по </a:t>
            </a:r>
            <a:r>
              <a:rPr lang="ru-RU" dirty="0" err="1" smtClean="0"/>
              <a:t>кумитэ</a:t>
            </a:r>
            <a:r>
              <a:rPr lang="ru-RU" dirty="0" smtClean="0"/>
              <a:t> в центре татами с помощью применения блоков татами другого цвета должны быть обозначены стартовые позиции бойцов на расстоянии 3 м одна от другой. В случае применения сплошного покрытия татами стартовые позиции бойцов обозначаются с помощью непрозрачного скотча в виде полос длиной 1 м: линия слева от рефери (стоящего лицом к судейскому столу) должна быть белого цвета, линия справа – красного цвета. </a:t>
            </a:r>
          </a:p>
          <a:p>
            <a:pPr>
              <a:buFont typeface="Arial" pitchFamily="34" charset="0"/>
              <a:buChar char="•"/>
            </a:pPr>
            <a:r>
              <a:rPr lang="ru-RU" dirty="0" smtClean="0"/>
              <a:t>В центре татами наносится перекрестие из коротких полос белого и красного цвета.</a:t>
            </a:r>
          </a:p>
          <a:p>
            <a:r>
              <a:rPr lang="ru-RU" dirty="0" smtClean="0"/>
              <a:t>В каждом углу татами за пределами его основной площади должен находиться один стул для бокового судьи.</a:t>
            </a:r>
          </a:p>
          <a:p>
            <a:r>
              <a:rPr lang="ru-RU" dirty="0" smtClean="0"/>
              <a:t>На соревнованиях по ката на татами дополнительно к стульям боковых судей должен находиться стул для рефери. Стул для рефери располагается за пределами основной площади, по центру стороны татами, ближайшей к столу Главного судьи.</a:t>
            </a:r>
          </a:p>
          <a:p>
            <a:endParaRPr lang="ru-RU"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95536" y="260648"/>
            <a:ext cx="8229600" cy="1143000"/>
          </a:xfrm>
        </p:spPr>
        <p:txBody>
          <a:bodyPr>
            <a:normAutofit fontScale="90000"/>
          </a:bodyPr>
          <a:lstStyle/>
          <a:p>
            <a:r>
              <a:rPr lang="ru-RU" sz="4400" dirty="0" smtClean="0">
                <a:effectLst/>
              </a:rPr>
              <a:t>СОРЕВНОВАНИЯ В ВИДЕ ПРОГРАММЫ «ПОЕДИНКИ</a:t>
            </a:r>
            <a:r>
              <a:rPr lang="ru-RU" sz="4400" dirty="0" smtClean="0">
                <a:effectLst>
                  <a:outerShdw blurRad="38100" dist="38100" dir="2700000" algn="tl">
                    <a:srgbClr val="000000">
                      <a:alpha val="43137"/>
                    </a:srgbClr>
                  </a:outerShdw>
                </a:effectLst>
              </a:rPr>
              <a:t>»</a:t>
            </a:r>
            <a:br>
              <a:rPr lang="ru-RU" sz="4400" dirty="0" smtClean="0">
                <a:effectLst>
                  <a:outerShdw blurRad="38100" dist="38100" dir="2700000" algn="tl">
                    <a:srgbClr val="000000">
                      <a:alpha val="43137"/>
                    </a:srgbClr>
                  </a:outerShdw>
                </a:effectLst>
              </a:rPr>
            </a:br>
            <a:endParaRPr lang="ru-RU" dirty="0"/>
          </a:p>
        </p:txBody>
      </p:sp>
      <p:pic>
        <p:nvPicPr>
          <p:cNvPr id="6" name="Содержимое 5" descr="17623_114.jpg"/>
          <p:cNvPicPr>
            <a:picLocks noGrp="1" noChangeAspect="1"/>
          </p:cNvPicPr>
          <p:nvPr>
            <p:ph idx="1"/>
          </p:nvPr>
        </p:nvPicPr>
        <p:blipFill>
          <a:blip r:embed="rId2" cstate="print"/>
          <a:stretch>
            <a:fillRect/>
          </a:stretch>
        </p:blipFill>
        <p:spPr>
          <a:xfrm>
            <a:off x="539552" y="1266164"/>
            <a:ext cx="8104793" cy="5403196"/>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95536" y="332656"/>
            <a:ext cx="8568952" cy="6525344"/>
          </a:xfrm>
        </p:spPr>
        <p:txBody>
          <a:bodyPr>
            <a:normAutofit/>
          </a:bodyPr>
          <a:lstStyle/>
          <a:p>
            <a:r>
              <a:rPr lang="ru-RU" dirty="0" smtClean="0"/>
              <a:t>Продолжительность поединка определяется путем контроля общей длительности времени поединка совокупно со временем на остановки по команде рефери (т.н. «грязное» время поединка), но без учета времени на медицинские и технические остановки.</a:t>
            </a:r>
          </a:p>
          <a:p>
            <a:r>
              <a:rPr lang="ru-RU" dirty="0" smtClean="0"/>
              <a:t>Каждый раунд проводится без промежуточных остановок секундомера. В ходе поединка секундомер останавливается только по указанию рефери, Главного судьи, а также лиц, право которых останавливать поединок определено Положением о соревнованиях и только в следующих исключительных случаях:</a:t>
            </a:r>
          </a:p>
          <a:p>
            <a:endParaRPr lang="ru-RU" dirty="0" smtClean="0"/>
          </a:p>
          <a:p>
            <a:pPr lvl="0">
              <a:buFont typeface="Arial" pitchFamily="34" charset="0"/>
              <a:buChar char="•"/>
            </a:pPr>
            <a:r>
              <a:rPr lang="ru-RU" dirty="0" smtClean="0"/>
              <a:t>при необходимости поправить форму участников;</a:t>
            </a:r>
          </a:p>
          <a:p>
            <a:pPr lvl="0">
              <a:buFont typeface="Arial" pitchFamily="34" charset="0"/>
              <a:buChar char="•"/>
            </a:pPr>
            <a:r>
              <a:rPr lang="ru-RU" dirty="0" smtClean="0"/>
              <a:t>при потере участником возможности продолжать бой в результате действий противника, запрещенных правилами;</a:t>
            </a:r>
          </a:p>
          <a:p>
            <a:pPr lvl="0">
              <a:buFont typeface="Arial" pitchFamily="34" charset="0"/>
              <a:buChar char="•"/>
            </a:pPr>
            <a:r>
              <a:rPr lang="ru-RU" dirty="0" smtClean="0"/>
              <a:t>при потере участником возможности продолжать бой по причинам, не связанным с контактом с противником;</a:t>
            </a:r>
          </a:p>
          <a:p>
            <a:pPr lvl="0">
              <a:buFont typeface="Arial" pitchFamily="34" charset="0"/>
              <a:buChar char="•"/>
            </a:pPr>
            <a:r>
              <a:rPr lang="ru-RU" dirty="0" smtClean="0"/>
              <a:t>при возникновении неординарной ситуации (повреждение покрытия татами, отключение электроэнергии, аварии, несчастные случаи и т.п.);</a:t>
            </a:r>
          </a:p>
          <a:p>
            <a:pPr lvl="0">
              <a:buFont typeface="Arial" pitchFamily="34" charset="0"/>
              <a:buChar char="•"/>
            </a:pPr>
            <a:r>
              <a:rPr lang="ru-RU" dirty="0" smtClean="0"/>
              <a:t>при необходимости созыва совещания Судейской бригады (Фукусин-сюго).</a:t>
            </a:r>
          </a:p>
          <a:p>
            <a:pPr>
              <a:buFont typeface="Arial" pitchFamily="34" charset="0"/>
              <a:buChar char="•"/>
            </a:pPr>
            <a:endParaRPr lang="ru-RU"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8640"/>
            <a:ext cx="8568952" cy="864096"/>
          </a:xfrm>
        </p:spPr>
        <p:txBody>
          <a:bodyPr/>
          <a:lstStyle/>
          <a:p>
            <a:pPr algn="ctr"/>
            <a:r>
              <a:rPr lang="ru-RU" dirty="0" smtClean="0"/>
              <a:t> Регламент поединка</a:t>
            </a:r>
            <a:endParaRPr lang="ru-RU" dirty="0"/>
          </a:p>
        </p:txBody>
      </p:sp>
      <p:sp>
        <p:nvSpPr>
          <p:cNvPr id="3" name="Текст 2"/>
          <p:cNvSpPr>
            <a:spLocks noGrp="1"/>
          </p:cNvSpPr>
          <p:nvPr>
            <p:ph type="body" idx="1"/>
          </p:nvPr>
        </p:nvSpPr>
        <p:spPr>
          <a:xfrm>
            <a:off x="323528" y="1340768"/>
            <a:ext cx="8640960" cy="5112568"/>
          </a:xfrm>
        </p:spPr>
        <p:txBody>
          <a:bodyPr>
            <a:normAutofit lnSpcReduction="10000"/>
          </a:bodyPr>
          <a:lstStyle/>
          <a:p>
            <a:r>
              <a:rPr lang="ru-RU" dirty="0" smtClean="0"/>
              <a:t>Поединок состоит из основного раунда и одного или нескольких дополнительных раундов, назначаемых в случае ничейного результата в предыдущем раунде.</a:t>
            </a:r>
          </a:p>
          <a:p>
            <a:r>
              <a:rPr lang="ru-RU" dirty="0" smtClean="0"/>
              <a:t>Каждый раунд может продолжаться от 1 до 3-х минут в зависимости от возрастной группы и круга соревнований. Продолжительность раунда, равная 3 минутам, устанавливается только для категорий мужчин и женщин. Для всех остальных возрастных категорий продолжительность раунда не должна превышать 2 минут.</a:t>
            </a:r>
          </a:p>
          <a:p>
            <a:r>
              <a:rPr lang="ru-RU" dirty="0" smtClean="0"/>
              <a:t>Максимальное время, отведенное спортсмену для выхода на татами после объявления судьей-информатором, не должно превышать 1 минуту.</a:t>
            </a:r>
          </a:p>
          <a:p>
            <a:r>
              <a:rPr lang="ru-RU" dirty="0" smtClean="0"/>
              <a:t>Максимальное время каждой медицинской остановки или технической остановки по решению рефери или Главного судьи, устанавливается в размере 5 минут. При превышении этого времени поединок переносится или принимается решение о снятии спортсмена.</a:t>
            </a:r>
          </a:p>
          <a:p>
            <a:r>
              <a:rPr lang="ru-RU" dirty="0" smtClean="0"/>
              <a:t>Главный судья имеет право в исключительных случаях назначить дополнительный раунд.</a:t>
            </a:r>
          </a:p>
          <a:p>
            <a:endParaRPr lang="ru-RU"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179512" y="116632"/>
            <a:ext cx="8472118" cy="1008112"/>
          </a:xfrm>
        </p:spPr>
        <p:txBody>
          <a:bodyPr>
            <a:noAutofit/>
          </a:bodyPr>
          <a:lstStyle/>
          <a:p>
            <a:r>
              <a:rPr lang="ru-RU" sz="3200" dirty="0" smtClean="0">
                <a:effectLst/>
                <a:latin typeface="+mn-lt"/>
              </a:rPr>
              <a:t>Регламент поединка в абсолютной весовой категории</a:t>
            </a:r>
            <a:endParaRPr lang="ru-RU" sz="3200" dirty="0">
              <a:effectLst/>
              <a:latin typeface="+mn-lt"/>
            </a:endParaRPr>
          </a:p>
        </p:txBody>
      </p:sp>
      <p:sp>
        <p:nvSpPr>
          <p:cNvPr id="5" name="Подзаголовок 4"/>
          <p:cNvSpPr>
            <a:spLocks noGrp="1"/>
          </p:cNvSpPr>
          <p:nvPr>
            <p:ph type="subTitle" idx="1"/>
          </p:nvPr>
        </p:nvSpPr>
        <p:spPr>
          <a:xfrm>
            <a:off x="251520" y="1268760"/>
            <a:ext cx="8712968" cy="5760640"/>
          </a:xfrm>
        </p:spPr>
        <p:txBody>
          <a:bodyPr>
            <a:normAutofit/>
          </a:bodyPr>
          <a:lstStyle/>
          <a:p>
            <a:pPr algn="l"/>
            <a:r>
              <a:rPr lang="ru-RU" sz="2000" dirty="0" smtClean="0"/>
              <a:t>В кругах до ⅛ финала:</a:t>
            </a:r>
          </a:p>
          <a:p>
            <a:pPr lvl="0" algn="l"/>
            <a:r>
              <a:rPr lang="ru-RU" sz="2000" dirty="0" smtClean="0"/>
              <a:t>Основное время – 2 минуты.</a:t>
            </a:r>
          </a:p>
          <a:p>
            <a:pPr lvl="0" algn="l"/>
            <a:r>
              <a:rPr lang="ru-RU" sz="2000" dirty="0" smtClean="0"/>
              <a:t>Первое дополнительное время – 2 минуты.</a:t>
            </a:r>
          </a:p>
          <a:p>
            <a:pPr lvl="0" algn="l"/>
            <a:r>
              <a:rPr lang="ru-RU" sz="2000" dirty="0" smtClean="0"/>
              <a:t>Разница в весе – не менее 10 кг.</a:t>
            </a:r>
          </a:p>
          <a:p>
            <a:pPr lvl="0" algn="l"/>
            <a:r>
              <a:rPr lang="ru-RU" sz="2000" dirty="0" smtClean="0"/>
              <a:t>Второе дополнительное время – 2 минуты.</a:t>
            </a:r>
          </a:p>
          <a:p>
            <a:pPr algn="l"/>
            <a:r>
              <a:rPr lang="ru-RU" sz="2000" dirty="0" smtClean="0"/>
              <a:t>Начиная с ⅛ финала:</a:t>
            </a:r>
          </a:p>
          <a:p>
            <a:pPr lvl="0" algn="l"/>
            <a:r>
              <a:rPr lang="ru-RU" sz="2000" dirty="0" smtClean="0"/>
              <a:t>Основное время – 3 минуты.</a:t>
            </a:r>
          </a:p>
          <a:p>
            <a:pPr lvl="0" algn="l"/>
            <a:r>
              <a:rPr lang="ru-RU" sz="2000" dirty="0" smtClean="0"/>
              <a:t>Первое дополнительное время – 2 минуты.</a:t>
            </a:r>
          </a:p>
          <a:p>
            <a:pPr lvl="0" algn="l"/>
            <a:r>
              <a:rPr lang="ru-RU" sz="2000" dirty="0" smtClean="0"/>
              <a:t>Второе дополнительное время – 2 минуты.</a:t>
            </a:r>
          </a:p>
          <a:p>
            <a:pPr lvl="0" algn="l"/>
            <a:r>
              <a:rPr lang="ru-RU" sz="2000" dirty="0" smtClean="0"/>
              <a:t>Тамэсивари (порядок выполнения при определении победителя: шуто, эмпи, какато, сэйкен).</a:t>
            </a:r>
          </a:p>
          <a:p>
            <a:pPr lvl="0" algn="l"/>
            <a:r>
              <a:rPr lang="ru-RU" sz="2000" dirty="0" smtClean="0"/>
              <a:t>Разница в весе – не менее 10 кг.</a:t>
            </a:r>
          </a:p>
          <a:p>
            <a:pPr lvl="0" algn="l"/>
            <a:r>
              <a:rPr lang="ru-RU" sz="2000" dirty="0" smtClean="0"/>
              <a:t>Третье дополнительное время (назначается, если имеется одинаковое количество разбитых досок) – 2 минуты. После окончания раунда судьи обязаны определить победителя.</a:t>
            </a:r>
          </a:p>
          <a:p>
            <a:pPr algn="l"/>
            <a:endParaRPr lang="ru-RU" sz="20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98178"/>
          </a:xfrm>
        </p:spPr>
        <p:txBody>
          <a:bodyPr>
            <a:noAutofit/>
          </a:bodyPr>
          <a:lstStyle/>
          <a:p>
            <a:r>
              <a:rPr lang="ru-RU" sz="3200" dirty="0" smtClean="0">
                <a:effectLst/>
                <a:latin typeface="+mn-lt"/>
              </a:rPr>
              <a:t>Регламент  в соревнованиях по весовым категориям для мужчин  и женщин </a:t>
            </a:r>
            <a:br>
              <a:rPr lang="ru-RU" sz="3200" dirty="0" smtClean="0">
                <a:effectLst/>
                <a:latin typeface="+mn-lt"/>
              </a:rPr>
            </a:br>
            <a:endParaRPr lang="ru-RU" sz="3200" dirty="0">
              <a:effectLst/>
              <a:latin typeface="+mn-lt"/>
            </a:endParaRPr>
          </a:p>
        </p:txBody>
      </p:sp>
      <p:sp>
        <p:nvSpPr>
          <p:cNvPr id="3" name="Содержимое 2"/>
          <p:cNvSpPr>
            <a:spLocks noGrp="1"/>
          </p:cNvSpPr>
          <p:nvPr>
            <p:ph idx="1"/>
          </p:nvPr>
        </p:nvSpPr>
        <p:spPr>
          <a:xfrm>
            <a:off x="457200" y="1340768"/>
            <a:ext cx="8229600" cy="4968592"/>
          </a:xfrm>
        </p:spPr>
        <p:txBody>
          <a:bodyPr>
            <a:normAutofit fontScale="77500" lnSpcReduction="20000"/>
          </a:bodyPr>
          <a:lstStyle/>
          <a:p>
            <a:r>
              <a:rPr lang="ru-RU" dirty="0" smtClean="0">
                <a:solidFill>
                  <a:schemeClr val="accent1">
                    <a:lumMod val="60000"/>
                    <a:lumOff val="40000"/>
                  </a:schemeClr>
                </a:solidFill>
              </a:rPr>
              <a:t>В кругах до ½ финала:</a:t>
            </a:r>
          </a:p>
          <a:p>
            <a:pPr lvl="0"/>
            <a:r>
              <a:rPr lang="ru-RU" dirty="0" smtClean="0"/>
              <a:t>Основное время – 2 минуты.</a:t>
            </a:r>
          </a:p>
          <a:p>
            <a:pPr lvl="0"/>
            <a:r>
              <a:rPr lang="ru-RU" dirty="0" smtClean="0"/>
              <a:t>Первое дополнительное время – 2 минуты.</a:t>
            </a:r>
          </a:p>
          <a:p>
            <a:pPr lvl="0"/>
            <a:r>
              <a:rPr lang="ru-RU" dirty="0" smtClean="0"/>
              <a:t>Разница в весе – не менее 3 кг.</a:t>
            </a:r>
          </a:p>
          <a:p>
            <a:pPr lvl="0"/>
            <a:r>
              <a:rPr lang="ru-RU" dirty="0" smtClean="0"/>
              <a:t>Второе дополнительное время – 2 минуты.</a:t>
            </a:r>
          </a:p>
          <a:p>
            <a:r>
              <a:rPr lang="ru-RU" dirty="0" smtClean="0">
                <a:solidFill>
                  <a:schemeClr val="accent1">
                    <a:lumMod val="60000"/>
                    <a:lumOff val="40000"/>
                  </a:schemeClr>
                </a:solidFill>
              </a:rPr>
              <a:t>Начиная с ½ финала:</a:t>
            </a:r>
          </a:p>
          <a:p>
            <a:pPr lvl="0"/>
            <a:r>
              <a:rPr lang="ru-RU" dirty="0" smtClean="0"/>
              <a:t>Основное время – 3 минуты.</a:t>
            </a:r>
          </a:p>
          <a:p>
            <a:pPr lvl="0"/>
            <a:r>
              <a:rPr lang="ru-RU" dirty="0" smtClean="0"/>
              <a:t>Первое дополнительное время – 2 минуты.</a:t>
            </a:r>
          </a:p>
          <a:p>
            <a:pPr lvl="0"/>
            <a:r>
              <a:rPr lang="ru-RU" dirty="0" smtClean="0"/>
              <a:t>Второе дополнительное время – 2 минуты.</a:t>
            </a:r>
          </a:p>
          <a:p>
            <a:pPr lvl="0"/>
            <a:r>
              <a:rPr lang="ru-RU" dirty="0" smtClean="0"/>
              <a:t>Тамэсивари (порядок выполнения при определении победителя: шуто, эмпи, какато, сэйкен).</a:t>
            </a:r>
          </a:p>
          <a:p>
            <a:pPr lvl="0"/>
            <a:r>
              <a:rPr lang="ru-RU" dirty="0" smtClean="0"/>
              <a:t>Разница в весе – не менее 3 кг.</a:t>
            </a:r>
          </a:p>
          <a:p>
            <a:pPr lvl="0"/>
            <a:r>
              <a:rPr lang="ru-RU" dirty="0" smtClean="0"/>
              <a:t>Третье дополнительное время (назначается, если разница в весе менее 3 кг) – 2 минуты. После окончания раунда судьи обязаны определить победителя.</a:t>
            </a:r>
          </a:p>
          <a:p>
            <a:endParaRPr lang="ru-RU"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idx="1"/>
          </p:nvPr>
        </p:nvSpPr>
        <p:spPr>
          <a:xfrm>
            <a:off x="395288" y="188913"/>
            <a:ext cx="8291512" cy="6553200"/>
          </a:xfrm>
        </p:spPr>
        <p:txBody>
          <a:bodyPr>
            <a:normAutofit fontScale="85000" lnSpcReduction="20000"/>
          </a:bodyPr>
          <a:lstStyle/>
          <a:p>
            <a:r>
              <a:rPr lang="ru-RU" b="1" dirty="0" smtClean="0">
                <a:solidFill>
                  <a:schemeClr val="accent1">
                    <a:lumMod val="60000"/>
                    <a:lumOff val="40000"/>
                  </a:schemeClr>
                </a:solidFill>
              </a:rPr>
              <a:t>Регламент поединка в соревнованиях по весовым категориям для юниоров и юниорок (16-17 лет</a:t>
            </a:r>
            <a:r>
              <a:rPr lang="ru-RU" b="1" dirty="0" smtClean="0"/>
              <a:t>)</a:t>
            </a:r>
            <a:endParaRPr lang="ru-RU" dirty="0" smtClean="0"/>
          </a:p>
          <a:p>
            <a:pPr lvl="0"/>
            <a:r>
              <a:rPr lang="ru-RU" dirty="0" smtClean="0"/>
              <a:t>Основное время – 2 минуты.</a:t>
            </a:r>
          </a:p>
          <a:p>
            <a:pPr lvl="0"/>
            <a:r>
              <a:rPr lang="ru-RU" dirty="0" smtClean="0"/>
              <a:t>Первое дополнительное время – 2 минуты.</a:t>
            </a:r>
          </a:p>
          <a:p>
            <a:pPr lvl="0"/>
            <a:r>
              <a:rPr lang="ru-RU" dirty="0" smtClean="0"/>
              <a:t>Учет разницы в весе – не менее 3 кг.</a:t>
            </a:r>
          </a:p>
          <a:p>
            <a:pPr lvl="0"/>
            <a:r>
              <a:rPr lang="ru-RU" dirty="0" smtClean="0"/>
              <a:t>Второе дополнительное время – 1 минута.</a:t>
            </a:r>
          </a:p>
          <a:p>
            <a:r>
              <a:rPr lang="ru-RU" b="1" dirty="0" smtClean="0">
                <a:solidFill>
                  <a:schemeClr val="accent1">
                    <a:lumMod val="60000"/>
                    <a:lumOff val="40000"/>
                  </a:schemeClr>
                </a:solidFill>
              </a:rPr>
              <a:t>Регламент поединка в соревнованиях по весовым категориям для юношей и девушек (14-15 лет)</a:t>
            </a:r>
            <a:endParaRPr lang="ru-RU" dirty="0" smtClean="0">
              <a:solidFill>
                <a:schemeClr val="accent1">
                  <a:lumMod val="60000"/>
                  <a:lumOff val="40000"/>
                </a:schemeClr>
              </a:solidFill>
            </a:endParaRPr>
          </a:p>
          <a:p>
            <a:pPr lvl="0"/>
            <a:r>
              <a:rPr lang="ru-RU" dirty="0" smtClean="0"/>
              <a:t>Основное время – 2 минуты.</a:t>
            </a:r>
          </a:p>
          <a:p>
            <a:pPr lvl="0"/>
            <a:r>
              <a:rPr lang="ru-RU" dirty="0" smtClean="0"/>
              <a:t>Первое дополнительное время – 1 минута.</a:t>
            </a:r>
          </a:p>
          <a:p>
            <a:pPr lvl="0"/>
            <a:r>
              <a:rPr lang="ru-RU" dirty="0" smtClean="0"/>
              <a:t>Учет разницы в весе – не менее 2 кг.</a:t>
            </a:r>
          </a:p>
          <a:p>
            <a:pPr lvl="0"/>
            <a:r>
              <a:rPr lang="ru-RU" dirty="0" smtClean="0"/>
              <a:t>Второе дополнительное время – 1 минута.</a:t>
            </a:r>
          </a:p>
          <a:p>
            <a:r>
              <a:rPr lang="ru-RU" b="1" dirty="0" smtClean="0">
                <a:solidFill>
                  <a:schemeClr val="accent1">
                    <a:lumMod val="60000"/>
                    <a:lumOff val="40000"/>
                  </a:schemeClr>
                </a:solidFill>
              </a:rPr>
              <a:t>Регламент поединка в соревнованиях по весовым категориям для юношей и девушек (12-13 лет)</a:t>
            </a:r>
            <a:endParaRPr lang="ru-RU" dirty="0" smtClean="0">
              <a:solidFill>
                <a:schemeClr val="accent1">
                  <a:lumMod val="60000"/>
                  <a:lumOff val="40000"/>
                </a:schemeClr>
              </a:solidFill>
            </a:endParaRPr>
          </a:p>
          <a:p>
            <a:pPr lvl="0"/>
            <a:r>
              <a:rPr lang="ru-RU" dirty="0" smtClean="0"/>
              <a:t>Основное время – 2 минуты.</a:t>
            </a:r>
          </a:p>
          <a:p>
            <a:pPr lvl="0"/>
            <a:r>
              <a:rPr lang="ru-RU" dirty="0" smtClean="0"/>
              <a:t>Первое дополнительное время – 1 минута.</a:t>
            </a:r>
          </a:p>
          <a:p>
            <a:pPr lvl="0"/>
            <a:r>
              <a:rPr lang="ru-RU" dirty="0" smtClean="0"/>
              <a:t>Учет разницы в весе – не менее 1 кг.</a:t>
            </a:r>
          </a:p>
          <a:p>
            <a:pPr lvl="0"/>
            <a:r>
              <a:rPr lang="ru-RU" dirty="0" smtClean="0"/>
              <a:t>Второе дополнительное время – 1 минута.</a:t>
            </a:r>
          </a:p>
          <a:p>
            <a:endParaRPr lang="ru-RU"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67544" y="1052736"/>
            <a:ext cx="8229600" cy="2871192"/>
          </a:xfrm>
        </p:spPr>
        <p:txBody>
          <a:bodyPr>
            <a:normAutofit/>
          </a:bodyPr>
          <a:lstStyle/>
          <a:p>
            <a:r>
              <a:rPr lang="ru-RU" sz="4000" i="1" dirty="0" smtClean="0"/>
              <a:t>Разрешенные и запрещенные технические действия.</a:t>
            </a:r>
            <a:endParaRPr lang="ru-RU" sz="4000" dirty="0">
              <a:latin typeface="+mn-lt"/>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одержимое 5"/>
          <p:cNvGraphicFramePr>
            <a:graphicFrameLocks noGrp="1"/>
          </p:cNvGraphicFramePr>
          <p:nvPr>
            <p:ph idx="1"/>
          </p:nvPr>
        </p:nvGraphicFramePr>
        <p:xfrm>
          <a:off x="179512" y="0"/>
          <a:ext cx="8964488"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Разрешенные технические действия</a:t>
            </a:r>
            <a:br>
              <a:rPr lang="ru-RU" dirty="0" smtClean="0"/>
            </a:br>
            <a:endParaRPr lang="ru-RU" dirty="0"/>
          </a:p>
        </p:txBody>
      </p:sp>
      <p:sp>
        <p:nvSpPr>
          <p:cNvPr id="3" name="Содержимое 2"/>
          <p:cNvSpPr>
            <a:spLocks noGrp="1"/>
          </p:cNvSpPr>
          <p:nvPr>
            <p:ph idx="1"/>
          </p:nvPr>
        </p:nvSpPr>
        <p:spPr>
          <a:xfrm>
            <a:off x="457200" y="1196752"/>
            <a:ext cx="8229600" cy="5112608"/>
          </a:xfrm>
        </p:spPr>
        <p:txBody>
          <a:bodyPr>
            <a:noAutofit/>
          </a:bodyPr>
          <a:lstStyle/>
          <a:p>
            <a:pPr>
              <a:buNone/>
            </a:pPr>
            <a:endParaRPr lang="ru-RU" sz="1800" dirty="0" smtClean="0"/>
          </a:p>
          <a:p>
            <a:pPr lvl="1"/>
            <a:r>
              <a:rPr lang="ru-RU" dirty="0" smtClean="0"/>
              <a:t>удары руками из стойки или в прыжке по корпусу, рукам или ногам стоящего противника, кроме ударов, отнесенных к запрещенным техническим действиям;</a:t>
            </a:r>
          </a:p>
          <a:p>
            <a:pPr lvl="1"/>
            <a:r>
              <a:rPr lang="ru-RU" dirty="0" smtClean="0"/>
              <a:t>удары ногами из стойки или в прыжке по голове, корпусу, рукам или ногам стоящего противника, кроме ударов, отнесенных к запрещенным техническим действиям;</a:t>
            </a:r>
          </a:p>
          <a:p>
            <a:pPr lvl="1"/>
            <a:r>
              <a:rPr lang="ru-RU" dirty="0" smtClean="0"/>
              <a:t>подсечки;</a:t>
            </a:r>
          </a:p>
          <a:p>
            <a:pPr lvl="1"/>
            <a:r>
              <a:rPr lang="ru-RU" dirty="0" smtClean="0"/>
              <a:t>имитация </a:t>
            </a:r>
            <a:r>
              <a:rPr lang="ru-RU" dirty="0" err="1" smtClean="0"/>
              <a:t>добивания</a:t>
            </a:r>
            <a:r>
              <a:rPr lang="ru-RU" dirty="0" smtClean="0"/>
              <a:t>, упавшего или сбитого на пол, противника прямым ударом кулака;</a:t>
            </a:r>
          </a:p>
          <a:p>
            <a:pPr lvl="1"/>
            <a:r>
              <a:rPr lang="ru-RU" dirty="0" smtClean="0"/>
              <a:t>бесконтактные (ложные) атаки руками в голову;</a:t>
            </a:r>
          </a:p>
          <a:p>
            <a:endParaRPr lang="ru-RU"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image2.jpeg"/>
          <p:cNvPicPr>
            <a:picLocks noGrp="1" noChangeAspect="1"/>
          </p:cNvPicPr>
          <p:nvPr>
            <p:ph type="pic" idx="1"/>
          </p:nvPr>
        </p:nvPicPr>
        <p:blipFill>
          <a:blip r:embed="rId2" cstate="print"/>
          <a:srcRect t="22917" b="22917"/>
          <a:stretch>
            <a:fillRect/>
          </a:stretch>
        </p:blipFill>
        <p:spPr>
          <a:xfrm>
            <a:off x="0" y="-171400"/>
            <a:ext cx="9341144" cy="6746382"/>
          </a:xfr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0"/>
            <a:ext cx="8784976" cy="6858000"/>
          </a:xfrm>
        </p:spPr>
        <p:txBody>
          <a:bodyPr>
            <a:normAutofit/>
          </a:bodyPr>
          <a:lstStyle/>
          <a:p>
            <a:pPr lvl="1"/>
            <a:r>
              <a:rPr lang="ru-RU" sz="2000" dirty="0" smtClean="0"/>
              <a:t>одиночный толчок соперника двумя руками в положении «сэйкен», «</a:t>
            </a:r>
            <a:r>
              <a:rPr lang="ru-RU" sz="2000" dirty="0" err="1" smtClean="0"/>
              <a:t>шотэй</a:t>
            </a:r>
            <a:r>
              <a:rPr lang="ru-RU" sz="2000" dirty="0" smtClean="0"/>
              <a:t>», «шуто», «</a:t>
            </a:r>
            <a:r>
              <a:rPr lang="ru-RU" sz="2000" dirty="0" err="1" smtClean="0"/>
              <a:t>котэ</a:t>
            </a:r>
            <a:r>
              <a:rPr lang="ru-RU" sz="2000" dirty="0" smtClean="0"/>
              <a:t>», «</a:t>
            </a:r>
            <a:r>
              <a:rPr lang="ru-RU" sz="2000" dirty="0" err="1" smtClean="0"/>
              <a:t>хиджи</a:t>
            </a:r>
            <a:r>
              <a:rPr lang="ru-RU" sz="2000" dirty="0" smtClean="0"/>
              <a:t>» длительностью не более 1 секунды (для возраста 16-17 лет, 18 лет и старше);</a:t>
            </a:r>
          </a:p>
          <a:p>
            <a:pPr lvl="1"/>
            <a:r>
              <a:rPr lang="ru-RU" sz="2000" dirty="0" smtClean="0"/>
              <a:t>одиночный толчок соперника одной рукой в положении «сэйкен», «</a:t>
            </a:r>
            <a:r>
              <a:rPr lang="ru-RU" sz="2000" dirty="0" err="1" smtClean="0"/>
              <a:t>шотэй</a:t>
            </a:r>
            <a:r>
              <a:rPr lang="ru-RU" sz="2000" dirty="0" smtClean="0"/>
              <a:t>», «шуто», «</a:t>
            </a:r>
            <a:r>
              <a:rPr lang="ru-RU" sz="2000" dirty="0" err="1" smtClean="0"/>
              <a:t>котэ</a:t>
            </a:r>
            <a:r>
              <a:rPr lang="ru-RU" sz="2000" dirty="0" smtClean="0"/>
              <a:t>», «</a:t>
            </a:r>
            <a:r>
              <a:rPr lang="ru-RU" sz="2000" dirty="0" err="1" smtClean="0"/>
              <a:t>хиджи</a:t>
            </a:r>
            <a:r>
              <a:rPr lang="ru-RU" sz="2000" dirty="0" smtClean="0"/>
              <a:t>» длительностью не более 1 секунды (для возраста 16-17 лет, 18 лет и старше);</a:t>
            </a:r>
          </a:p>
          <a:p>
            <a:pPr lvl="1"/>
            <a:r>
              <a:rPr lang="ru-RU" sz="2000" dirty="0" smtClean="0"/>
              <a:t>отражение атаки рук и ног длительностью не более 1 секунды (</a:t>
            </a:r>
            <a:r>
              <a:rPr lang="ru-RU" sz="2000" dirty="0" err="1" smtClean="0"/>
              <a:t>Сабаки</a:t>
            </a:r>
            <a:r>
              <a:rPr lang="ru-RU" sz="2000" dirty="0" smtClean="0"/>
              <a:t>);</a:t>
            </a:r>
          </a:p>
          <a:p>
            <a:pPr lvl="1"/>
            <a:r>
              <a:rPr lang="ru-RU" sz="2000" dirty="0" smtClean="0"/>
              <a:t>подхват (удержание) ноги (</a:t>
            </a:r>
            <a:r>
              <a:rPr lang="ru-RU" sz="2000" dirty="0" err="1" smtClean="0"/>
              <a:t>Сабаки</a:t>
            </a:r>
            <a:r>
              <a:rPr lang="ru-RU" sz="2000" dirty="0" smtClean="0"/>
              <a:t>) с последующей атакой (например: захват ноги + </a:t>
            </a:r>
            <a:r>
              <a:rPr lang="ru-RU" sz="2000" dirty="0" err="1" smtClean="0"/>
              <a:t>посечка</a:t>
            </a:r>
            <a:r>
              <a:rPr lang="ru-RU" sz="2000" dirty="0" smtClean="0"/>
              <a:t> + гедан дзуки) противника длительностью не более 1 секунды;</a:t>
            </a:r>
          </a:p>
          <a:p>
            <a:pPr lvl="1"/>
            <a:r>
              <a:rPr lang="ru-RU" sz="2000" dirty="0" smtClean="0"/>
              <a:t>комбинации толчок, парирование и подсечка длительностью не более 1 секунды (</a:t>
            </a:r>
            <a:r>
              <a:rPr lang="ru-RU" sz="2000" dirty="0" err="1" smtClean="0"/>
              <a:t>Оши</a:t>
            </a:r>
            <a:r>
              <a:rPr lang="ru-RU" sz="2000" dirty="0" smtClean="0"/>
              <a:t>, </a:t>
            </a:r>
            <a:r>
              <a:rPr lang="ru-RU" sz="2000" dirty="0" err="1" smtClean="0"/>
              <a:t>сабаки</a:t>
            </a:r>
            <a:r>
              <a:rPr lang="ru-RU" sz="2000" dirty="0" smtClean="0"/>
              <a:t> и </a:t>
            </a:r>
            <a:r>
              <a:rPr lang="ru-RU" sz="2000" dirty="0" err="1" smtClean="0"/>
              <a:t>аши</a:t>
            </a:r>
            <a:r>
              <a:rPr lang="ru-RU" sz="2000" dirty="0" smtClean="0"/>
              <a:t> </a:t>
            </a:r>
            <a:r>
              <a:rPr lang="ru-RU" sz="2000" dirty="0" err="1" smtClean="0"/>
              <a:t>какэ</a:t>
            </a:r>
            <a:r>
              <a:rPr lang="ru-RU" sz="2000" dirty="0" smtClean="0"/>
              <a:t>);</a:t>
            </a:r>
          </a:p>
          <a:p>
            <a:pPr lvl="1"/>
            <a:r>
              <a:rPr lang="ru-RU" sz="2000" dirty="0" smtClean="0"/>
              <a:t>нанесение легкого удара в средний уровень противника, лежащего на спине вследствие выполнения подсечки или контрподсечки (для возраста 16-17 лет, 18 лет и старше);</a:t>
            </a:r>
          </a:p>
          <a:p>
            <a:pPr lvl="1"/>
            <a:r>
              <a:rPr lang="ru-RU" sz="2000" dirty="0" smtClean="0"/>
              <a:t>проведение ударов из положения лежа (для возраста 16-17 лет, 18 лет и старше).</a:t>
            </a:r>
          </a:p>
          <a:p>
            <a:endParaRPr lang="ru-RU" sz="20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Содержимое 25"/>
          <p:cNvGraphicFramePr>
            <a:graphicFrameLocks noGrp="1"/>
          </p:cNvGraphicFramePr>
          <p:nvPr>
            <p:ph idx="1"/>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normAutofit fontScale="90000"/>
          </a:bodyPr>
          <a:lstStyle/>
          <a:p>
            <a:r>
              <a:rPr lang="ru-RU" dirty="0" smtClean="0">
                <a:latin typeface="+mn-lt"/>
              </a:rPr>
              <a:t>Запрещенные технические действия (</a:t>
            </a:r>
            <a:r>
              <a:rPr lang="ru-RU" dirty="0" err="1" smtClean="0">
                <a:latin typeface="+mn-lt"/>
              </a:rPr>
              <a:t>хансоку</a:t>
            </a:r>
            <a:r>
              <a:rPr lang="ru-RU" dirty="0" smtClean="0">
                <a:latin typeface="+mn-lt"/>
              </a:rPr>
              <a:t>)</a:t>
            </a:r>
            <a:br>
              <a:rPr lang="ru-RU" dirty="0" smtClean="0">
                <a:latin typeface="+mn-lt"/>
              </a:rPr>
            </a:br>
            <a:endParaRPr lang="ru-RU" dirty="0">
              <a:latin typeface="+mn-lt"/>
            </a:endParaRPr>
          </a:p>
        </p:txBody>
      </p:sp>
      <p:sp>
        <p:nvSpPr>
          <p:cNvPr id="3" name="Содержимое 2"/>
          <p:cNvSpPr>
            <a:spLocks noGrp="1"/>
          </p:cNvSpPr>
          <p:nvPr>
            <p:ph idx="1"/>
          </p:nvPr>
        </p:nvSpPr>
        <p:spPr>
          <a:xfrm>
            <a:off x="457200" y="1052736"/>
            <a:ext cx="8229600" cy="5805264"/>
          </a:xfrm>
        </p:spPr>
        <p:txBody>
          <a:bodyPr>
            <a:normAutofit/>
          </a:bodyPr>
          <a:lstStyle/>
          <a:p>
            <a:pPr lvl="1"/>
            <a:r>
              <a:rPr lang="ru-RU" sz="2000" dirty="0" smtClean="0"/>
              <a:t>удары и касания головы, шеи или лица противника рукой (</a:t>
            </a:r>
            <a:r>
              <a:rPr lang="ru-RU" sz="2000" dirty="0" err="1" smtClean="0"/>
              <a:t>гамэн</a:t>
            </a:r>
            <a:r>
              <a:rPr lang="ru-RU" sz="2000" dirty="0" smtClean="0"/>
              <a:t> </a:t>
            </a:r>
            <a:r>
              <a:rPr lang="ru-RU" sz="2000" dirty="0" err="1" smtClean="0"/>
              <a:t>оуда</a:t>
            </a:r>
            <a:r>
              <a:rPr lang="ru-RU" sz="2000" dirty="0" smtClean="0"/>
              <a:t>);</a:t>
            </a:r>
          </a:p>
          <a:p>
            <a:pPr lvl="1"/>
            <a:r>
              <a:rPr lang="ru-RU" sz="2000" dirty="0" smtClean="0"/>
              <a:t>удары по гениталиям (</a:t>
            </a:r>
            <a:r>
              <a:rPr lang="ru-RU" sz="2000" dirty="0" err="1" smtClean="0"/>
              <a:t>кин</a:t>
            </a:r>
            <a:r>
              <a:rPr lang="ru-RU" sz="2000" dirty="0" smtClean="0"/>
              <a:t> гери или </a:t>
            </a:r>
            <a:r>
              <a:rPr lang="ru-RU" sz="2000" dirty="0" err="1" smtClean="0"/>
              <a:t>контэки</a:t>
            </a:r>
            <a:r>
              <a:rPr lang="ru-RU" sz="2000" dirty="0" smtClean="0"/>
              <a:t> э но когэки);</a:t>
            </a:r>
          </a:p>
          <a:p>
            <a:pPr lvl="1"/>
            <a:r>
              <a:rPr lang="ru-RU" sz="2000" dirty="0" smtClean="0"/>
              <a:t>удары головой (</a:t>
            </a:r>
            <a:r>
              <a:rPr lang="ru-RU" sz="2000" dirty="0" err="1" smtClean="0"/>
              <a:t>дзу</a:t>
            </a:r>
            <a:r>
              <a:rPr lang="ru-RU" sz="2000" dirty="0" smtClean="0"/>
              <a:t> дзуки);</a:t>
            </a:r>
          </a:p>
          <a:p>
            <a:pPr lvl="1"/>
            <a:r>
              <a:rPr lang="ru-RU" sz="2000" dirty="0" smtClean="0"/>
              <a:t>опасные движения головой (</a:t>
            </a:r>
            <a:r>
              <a:rPr lang="ru-RU" sz="2000" dirty="0" err="1" smtClean="0"/>
              <a:t>атама</a:t>
            </a:r>
            <a:r>
              <a:rPr lang="ru-RU" sz="2000" dirty="0" smtClean="0"/>
              <a:t> о </a:t>
            </a:r>
            <a:r>
              <a:rPr lang="ru-RU" sz="2000" dirty="0" err="1" smtClean="0"/>
              <a:t>цкете</a:t>
            </a:r>
            <a:r>
              <a:rPr lang="ru-RU" sz="2000" dirty="0" smtClean="0"/>
              <a:t> но когэки);</a:t>
            </a:r>
          </a:p>
          <a:p>
            <a:pPr lvl="1"/>
            <a:r>
              <a:rPr lang="ru-RU" sz="2000" dirty="0" smtClean="0"/>
              <a:t>удары спереди в коленный сустав (</a:t>
            </a:r>
            <a:r>
              <a:rPr lang="ru-RU" sz="2000" dirty="0" err="1" smtClean="0"/>
              <a:t>кансэцу</a:t>
            </a:r>
            <a:r>
              <a:rPr lang="ru-RU" sz="2000" dirty="0" smtClean="0"/>
              <a:t> э но когэки);</a:t>
            </a:r>
          </a:p>
          <a:p>
            <a:pPr lvl="1"/>
            <a:r>
              <a:rPr lang="ru-RU" sz="2000" dirty="0" smtClean="0"/>
              <a:t>атака в спину, любую часть позвоночника и затылок (</a:t>
            </a:r>
            <a:r>
              <a:rPr lang="ru-RU" sz="2000" dirty="0" err="1" smtClean="0"/>
              <a:t>сэбонэ</a:t>
            </a:r>
            <a:r>
              <a:rPr lang="ru-RU" sz="2000" dirty="0" smtClean="0"/>
              <a:t> э но когэки);</a:t>
            </a:r>
          </a:p>
          <a:p>
            <a:pPr lvl="1"/>
            <a:r>
              <a:rPr lang="ru-RU" sz="2000" dirty="0" smtClean="0"/>
              <a:t>атака лежащего противника, коснувшемуся татами какой-либо частью тела, кроме стоп, или лежащего на татами (</a:t>
            </a:r>
            <a:r>
              <a:rPr lang="ru-RU" sz="2000" dirty="0" err="1" smtClean="0"/>
              <a:t>таорэта</a:t>
            </a:r>
            <a:r>
              <a:rPr lang="ru-RU" sz="2000" dirty="0" smtClean="0"/>
              <a:t> </a:t>
            </a:r>
            <a:r>
              <a:rPr lang="ru-RU" sz="2000" dirty="0" err="1" smtClean="0"/>
              <a:t>аитэ</a:t>
            </a:r>
            <a:r>
              <a:rPr lang="ru-RU" sz="2000" dirty="0" smtClean="0"/>
              <a:t> э но когэки);</a:t>
            </a:r>
          </a:p>
          <a:p>
            <a:pPr lvl="1"/>
            <a:r>
              <a:rPr lang="ru-RU" sz="2000" dirty="0" smtClean="0"/>
              <a:t>нанесение удара по противнику, коснувшемуся татами какой-либо частью тела, кроме стоп, или лежащего на татами (для возраста 12-15 лет);</a:t>
            </a:r>
          </a:p>
          <a:p>
            <a:pPr>
              <a:buNone/>
            </a:pPr>
            <a:r>
              <a:rPr lang="ru-RU" sz="2000" dirty="0" smtClean="0"/>
              <a:t>            проведение ударов из положения лежа (для возраста 12-15 лет</a:t>
            </a:r>
            <a:endParaRPr lang="ru-RU" sz="20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4"/>
          <p:cNvSpPr>
            <a:spLocks noGrp="1"/>
          </p:cNvSpPr>
          <p:nvPr>
            <p:ph idx="1"/>
          </p:nvPr>
        </p:nvSpPr>
        <p:spPr>
          <a:xfrm>
            <a:off x="250825" y="333375"/>
            <a:ext cx="8893175" cy="6524625"/>
          </a:xfrm>
        </p:spPr>
        <p:txBody>
          <a:bodyPr>
            <a:normAutofit fontScale="85000" lnSpcReduction="10000"/>
          </a:bodyPr>
          <a:lstStyle/>
          <a:p>
            <a:pPr lvl="1"/>
            <a:r>
              <a:rPr lang="ru-RU" dirty="0" smtClean="0"/>
              <a:t>нанесение ударов после команды рефери об остановке поединка;</a:t>
            </a:r>
            <a:endParaRPr lang="ru-RU" sz="1400" dirty="0" smtClean="0"/>
          </a:p>
          <a:p>
            <a:pPr lvl="1"/>
            <a:r>
              <a:rPr lang="ru-RU" dirty="0" smtClean="0"/>
              <a:t>захват (удержание) любой части тела противника или его спортивной формы (цуками);</a:t>
            </a:r>
            <a:endParaRPr lang="ru-RU" sz="1400" dirty="0" smtClean="0"/>
          </a:p>
          <a:p>
            <a:pPr lvl="1"/>
            <a:r>
              <a:rPr lang="ru-RU" dirty="0" smtClean="0"/>
              <a:t>царапание и укусы противника;</a:t>
            </a:r>
            <a:endParaRPr lang="ru-RU" sz="1400" dirty="0" smtClean="0"/>
          </a:p>
          <a:p>
            <a:pPr lvl="1"/>
            <a:r>
              <a:rPr lang="ru-RU" dirty="0" smtClean="0"/>
              <a:t>толчки двумя руками (рё </a:t>
            </a:r>
            <a:r>
              <a:rPr lang="ru-RU" dirty="0" err="1" smtClean="0"/>
              <a:t>тэ</a:t>
            </a:r>
            <a:r>
              <a:rPr lang="ru-RU" dirty="0" smtClean="0"/>
              <a:t> </a:t>
            </a:r>
            <a:r>
              <a:rPr lang="ru-RU" dirty="0" err="1" smtClean="0"/>
              <a:t>дэ</a:t>
            </a:r>
            <a:r>
              <a:rPr lang="ru-RU" dirty="0" smtClean="0"/>
              <a:t> но оши) (для возраста 12-15 лет);</a:t>
            </a:r>
            <a:endParaRPr lang="ru-RU" sz="1400" dirty="0" smtClean="0"/>
          </a:p>
          <a:p>
            <a:pPr lvl="1"/>
            <a:r>
              <a:rPr lang="ru-RU" dirty="0" smtClean="0"/>
              <a:t>любые толчки плечом, повторяющиеся толчки (рэндзоку щитэ но оши);</a:t>
            </a:r>
            <a:endParaRPr lang="ru-RU" sz="1400" dirty="0" smtClean="0"/>
          </a:p>
          <a:p>
            <a:pPr lvl="1"/>
            <a:r>
              <a:rPr lang="ru-RU" dirty="0" smtClean="0"/>
              <a:t>удержание рукой части тела противника (например, плеча) (осаэ);</a:t>
            </a:r>
            <a:endParaRPr lang="ru-RU" sz="1400" dirty="0" smtClean="0"/>
          </a:p>
          <a:p>
            <a:pPr lvl="1"/>
            <a:r>
              <a:rPr lang="ru-RU" dirty="0" smtClean="0"/>
              <a:t>касание грудью в клинче (мунэ авасэтэ но когэки);</a:t>
            </a:r>
            <a:endParaRPr lang="ru-RU" sz="1400" dirty="0" smtClean="0"/>
          </a:p>
          <a:p>
            <a:pPr lvl="1"/>
            <a:r>
              <a:rPr lang="ru-RU" dirty="0" smtClean="0"/>
              <a:t>касание рук в клинче (</a:t>
            </a:r>
            <a:r>
              <a:rPr lang="ru-RU" dirty="0" err="1" smtClean="0"/>
              <a:t>тэ</a:t>
            </a:r>
            <a:r>
              <a:rPr lang="ru-RU" dirty="0" smtClean="0"/>
              <a:t> о авасэтэ но когэки);</a:t>
            </a:r>
            <a:endParaRPr lang="ru-RU" sz="1400" dirty="0" smtClean="0"/>
          </a:p>
          <a:p>
            <a:pPr lvl="1"/>
            <a:r>
              <a:rPr lang="ru-RU" dirty="0" smtClean="0"/>
              <a:t>атака из-за пределов татами (джёгай кара но когэки);</a:t>
            </a:r>
            <a:endParaRPr lang="ru-RU" sz="1400" dirty="0" smtClean="0"/>
          </a:p>
          <a:p>
            <a:pPr lvl="1"/>
            <a:r>
              <a:rPr lang="ru-RU" dirty="0" smtClean="0"/>
              <a:t>намеренные выходы за край площадки (джёгай);</a:t>
            </a:r>
            <a:endParaRPr lang="ru-RU" sz="1400" dirty="0" smtClean="0"/>
          </a:p>
          <a:p>
            <a:pPr lvl="1"/>
            <a:r>
              <a:rPr lang="ru-RU" dirty="0" smtClean="0"/>
              <a:t>уклонение от боя или длительное отсутствие технических действий;</a:t>
            </a:r>
            <a:endParaRPr lang="ru-RU" sz="1400" dirty="0" smtClean="0"/>
          </a:p>
          <a:p>
            <a:pPr lvl="1"/>
            <a:r>
              <a:rPr lang="ru-RU" dirty="0" smtClean="0"/>
              <a:t>повторяющиеся действия, задерживающие ход поединка (например, падения с явной целью сбить темп) (какэнигэ);</a:t>
            </a:r>
            <a:endParaRPr lang="ru-RU" sz="1400" dirty="0" smtClean="0"/>
          </a:p>
          <a:p>
            <a:pPr lvl="1"/>
            <a:r>
              <a:rPr lang="ru-RU" dirty="0" smtClean="0"/>
              <a:t>неподчинение командам рефери во время поединка;</a:t>
            </a:r>
            <a:endParaRPr lang="ru-RU" sz="1400" dirty="0" smtClean="0"/>
          </a:p>
          <a:p>
            <a:pPr lvl="1"/>
            <a:r>
              <a:rPr lang="ru-RU" dirty="0" smtClean="0"/>
              <a:t>некорректное поведение, противоречащее духу и этике соревнований, проявление неуважительного отношения к противнику, секундантам, судьям, зрителям;</a:t>
            </a:r>
            <a:endParaRPr lang="ru-RU" sz="1400" dirty="0" smtClean="0"/>
          </a:p>
          <a:p>
            <a:pPr lvl="1"/>
            <a:r>
              <a:rPr lang="ru-RU" dirty="0" smtClean="0"/>
              <a:t>другие действия, которые рефери может посчитать нарушениями.</a:t>
            </a:r>
            <a:endParaRPr lang="ru-RU" sz="1400" dirty="0" smtClean="0"/>
          </a:p>
          <a:p>
            <a:pPr>
              <a:buNone/>
            </a:pPr>
            <a:endParaRPr lang="ru-RU"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94122"/>
          </a:xfrm>
        </p:spPr>
        <p:txBody>
          <a:bodyPr>
            <a:normAutofit fontScale="90000"/>
          </a:bodyPr>
          <a:lstStyle/>
          <a:p>
            <a:r>
              <a:rPr lang="ru-RU" dirty="0" smtClean="0"/>
              <a:t> Определение победителя</a:t>
            </a:r>
            <a:br>
              <a:rPr lang="ru-RU" dirty="0" smtClean="0"/>
            </a:br>
            <a:endParaRPr lang="ru-RU" dirty="0"/>
          </a:p>
        </p:txBody>
      </p:sp>
      <p:sp>
        <p:nvSpPr>
          <p:cNvPr id="3" name="Содержимое 2"/>
          <p:cNvSpPr>
            <a:spLocks noGrp="1"/>
          </p:cNvSpPr>
          <p:nvPr>
            <p:ph idx="1"/>
          </p:nvPr>
        </p:nvSpPr>
        <p:spPr>
          <a:xfrm>
            <a:off x="457200" y="1268760"/>
            <a:ext cx="8229600" cy="5040600"/>
          </a:xfrm>
        </p:spPr>
        <p:txBody>
          <a:bodyPr>
            <a:normAutofit fontScale="92500" lnSpcReduction="20000"/>
          </a:bodyPr>
          <a:lstStyle/>
          <a:p>
            <a:pPr>
              <a:buNone/>
            </a:pPr>
            <a:r>
              <a:rPr lang="ru-RU" dirty="0" smtClean="0"/>
              <a:t>Победа присуждается до начала поединка участнику, соперник которого не явился или опоздал на поединок на время, превышающее установленное Положением.</a:t>
            </a:r>
            <a:endParaRPr lang="ru-RU" sz="1600" dirty="0" smtClean="0"/>
          </a:p>
          <a:p>
            <a:pPr>
              <a:buNone/>
            </a:pPr>
            <a:r>
              <a:rPr lang="ru-RU" dirty="0" smtClean="0"/>
              <a:t>Победитель определяется досрочно в случаях:</a:t>
            </a:r>
            <a:endParaRPr lang="ru-RU" sz="1600" dirty="0" smtClean="0"/>
          </a:p>
          <a:p>
            <a:pPr lvl="1"/>
            <a:r>
              <a:rPr lang="ru-RU" dirty="0" smtClean="0"/>
              <a:t>получения оценки «иппон»;</a:t>
            </a:r>
            <a:endParaRPr lang="ru-RU" sz="1400" dirty="0" smtClean="0"/>
          </a:p>
          <a:p>
            <a:pPr lvl="1"/>
            <a:r>
              <a:rPr lang="ru-RU" dirty="0" smtClean="0"/>
              <a:t>получения двух оценок «вадза-ари»;</a:t>
            </a:r>
            <a:endParaRPr lang="ru-RU" sz="1400" dirty="0" smtClean="0"/>
          </a:p>
          <a:p>
            <a:pPr lvl="1"/>
            <a:r>
              <a:rPr lang="ru-RU" dirty="0" smtClean="0"/>
              <a:t>дисквалификации противника;</a:t>
            </a:r>
            <a:endParaRPr lang="ru-RU" sz="1400" dirty="0" smtClean="0"/>
          </a:p>
          <a:p>
            <a:pPr lvl="1"/>
            <a:r>
              <a:rPr lang="ru-RU" dirty="0" smtClean="0"/>
              <a:t>отказа противника от продолжения поединка;</a:t>
            </a:r>
            <a:endParaRPr lang="ru-RU" sz="1400" dirty="0" smtClean="0"/>
          </a:p>
          <a:p>
            <a:pPr lvl="1"/>
            <a:r>
              <a:rPr lang="ru-RU" dirty="0" smtClean="0"/>
              <a:t>снятия противника Главным врачом соревнований (из-за полученных травм или</a:t>
            </a:r>
            <a:r>
              <a:rPr lang="ru-RU" b="1" dirty="0" smtClean="0"/>
              <a:t> </a:t>
            </a:r>
            <a:r>
              <a:rPr lang="ru-RU" dirty="0" smtClean="0"/>
              <a:t>плохого самочувствия спортсмена</a:t>
            </a:r>
            <a:r>
              <a:rPr lang="ru-RU" b="1" dirty="0" smtClean="0"/>
              <a:t> </a:t>
            </a:r>
            <a:r>
              <a:rPr lang="ru-RU" dirty="0" smtClean="0"/>
              <a:t>и т.п.);</a:t>
            </a:r>
            <a:endParaRPr lang="ru-RU" sz="1400" dirty="0" smtClean="0"/>
          </a:p>
          <a:p>
            <a:pPr lvl="1"/>
            <a:r>
              <a:rPr lang="ru-RU" dirty="0" smtClean="0"/>
              <a:t>снятия противника решением Главного судьи по иным причинам.</a:t>
            </a:r>
            <a:endParaRPr lang="ru-RU" sz="1400" dirty="0" smtClean="0"/>
          </a:p>
          <a:p>
            <a:pPr>
              <a:buNone/>
            </a:pPr>
            <a:endParaRPr lang="ru-RU"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457200" y="0"/>
            <a:ext cx="8229600" cy="980728"/>
          </a:xfrm>
        </p:spPr>
        <p:txBody>
          <a:bodyPr>
            <a:normAutofit/>
          </a:bodyPr>
          <a:lstStyle/>
          <a:p>
            <a:r>
              <a:rPr lang="ru-RU" sz="4400" dirty="0" smtClean="0">
                <a:effectLst/>
                <a:latin typeface="+mn-lt"/>
              </a:rPr>
              <a:t>Чистая </a:t>
            </a:r>
            <a:r>
              <a:rPr lang="ru-RU" sz="4000" dirty="0" smtClean="0">
                <a:effectLst/>
                <a:latin typeface="+mn-lt"/>
              </a:rPr>
              <a:t>победа (иппон-кати</a:t>
            </a:r>
            <a:r>
              <a:rPr lang="ru-RU" dirty="0" smtClean="0"/>
              <a:t>)</a:t>
            </a:r>
            <a:endParaRPr lang="ru-RU" dirty="0">
              <a:latin typeface="+mn-lt"/>
            </a:endParaRPr>
          </a:p>
        </p:txBody>
      </p:sp>
      <p:sp>
        <p:nvSpPr>
          <p:cNvPr id="8" name="Содержимое 7"/>
          <p:cNvSpPr>
            <a:spLocks noGrp="1"/>
          </p:cNvSpPr>
          <p:nvPr>
            <p:ph idx="1"/>
          </p:nvPr>
        </p:nvSpPr>
        <p:spPr>
          <a:xfrm>
            <a:off x="395536" y="1124744"/>
            <a:ext cx="8229600" cy="5472608"/>
          </a:xfrm>
        </p:spPr>
        <p:txBody>
          <a:bodyPr>
            <a:noAutofit/>
          </a:bodyPr>
          <a:lstStyle/>
          <a:p>
            <a:pPr>
              <a:buNone/>
            </a:pPr>
            <a:r>
              <a:rPr lang="ru-RU" sz="2000" dirty="0" smtClean="0"/>
              <a:t>Чистая победа, присуждается спортсмену за разрешенное техническое действие, в результате которого противник утратил способность продолжить поединок не менее чем на 3 секунды (нокаут).</a:t>
            </a:r>
          </a:p>
          <a:p>
            <a:pPr>
              <a:buNone/>
            </a:pPr>
            <a:r>
              <a:rPr lang="ru-RU" sz="2000" dirty="0" smtClean="0"/>
              <a:t>Если удар, приведший к нокауту, был нанесен сразу же вслед за нарушением правил, допущенным спортсменом, нанесшим этот удар, то удар не оценивается, а нарушение оценивается.</a:t>
            </a:r>
          </a:p>
          <a:p>
            <a:pPr>
              <a:buNone/>
            </a:pPr>
            <a:r>
              <a:rPr lang="ru-RU" sz="2000" dirty="0" smtClean="0"/>
              <a:t>Чистая победа присуждается спортсмену, если его противник обратился к рефери с отказом продолжать поединок по любой причине.</a:t>
            </a:r>
          </a:p>
          <a:p>
            <a:pPr>
              <a:buNone/>
            </a:pPr>
            <a:r>
              <a:rPr lang="ru-RU" sz="2000" dirty="0" smtClean="0"/>
              <a:t>Чистая победа присуждается спортсмену, который выполнил сконцентрированное легкое добивание (гедан дзуки) непосредственно в живот с «киай» и контроль лежащего на спине противника (дзаншин), </a:t>
            </a:r>
          </a:p>
          <a:p>
            <a:pPr>
              <a:buNone/>
            </a:pPr>
            <a:r>
              <a:rPr lang="ru-RU" sz="2000" dirty="0" smtClean="0"/>
              <a:t>Чистая победа присуждается спортсмену, если до окончания поединка он получает две оценки «вадза-ари».</a:t>
            </a:r>
          </a:p>
          <a:p>
            <a:pPr>
              <a:buNone/>
            </a:pPr>
            <a:r>
              <a:rPr lang="ru-RU" sz="2000" dirty="0" smtClean="0"/>
              <a:t>Участник, который проиграл по оценке «иппон» полуфинальный поединок, может участвовать в поединке за 3 место только с разрешения Главного врача соревнований.</a:t>
            </a:r>
          </a:p>
          <a:p>
            <a:pPr>
              <a:buNone/>
            </a:pPr>
            <a:endParaRPr lang="ru-RU" sz="2000" dirty="0" smtClean="0"/>
          </a:p>
          <a:p>
            <a:pPr>
              <a:buNone/>
            </a:pPr>
            <a:endParaRPr lang="ru-RU" sz="2000" dirty="0" smtClean="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normAutofit fontScale="90000"/>
          </a:bodyPr>
          <a:lstStyle/>
          <a:p>
            <a:r>
              <a:rPr lang="ru-RU" dirty="0" smtClean="0">
                <a:effectLst/>
                <a:latin typeface="+mn-lt"/>
              </a:rPr>
              <a:t> </a:t>
            </a:r>
            <a:r>
              <a:rPr lang="ru-RU" sz="4400" dirty="0" smtClean="0">
                <a:effectLst/>
                <a:latin typeface="+mn-lt"/>
              </a:rPr>
              <a:t>Пол победы (вадза-ари)</a:t>
            </a:r>
            <a:br>
              <a:rPr lang="ru-RU" sz="4400" dirty="0" smtClean="0">
                <a:effectLst/>
                <a:latin typeface="+mn-lt"/>
              </a:rPr>
            </a:br>
            <a:endParaRPr lang="ru-RU" sz="4400" dirty="0">
              <a:effectLst/>
              <a:latin typeface="+mn-lt"/>
            </a:endParaRPr>
          </a:p>
        </p:txBody>
      </p:sp>
      <p:sp>
        <p:nvSpPr>
          <p:cNvPr id="3" name="Содержимое 2"/>
          <p:cNvSpPr>
            <a:spLocks noGrp="1"/>
          </p:cNvSpPr>
          <p:nvPr>
            <p:ph idx="1"/>
          </p:nvPr>
        </p:nvSpPr>
        <p:spPr>
          <a:xfrm>
            <a:off x="457200" y="764704"/>
            <a:ext cx="8435280" cy="5904656"/>
          </a:xfrm>
        </p:spPr>
        <p:txBody>
          <a:bodyPr>
            <a:noAutofit/>
          </a:bodyPr>
          <a:lstStyle/>
          <a:p>
            <a:r>
              <a:rPr lang="ru-RU" sz="1800" dirty="0" err="1" smtClean="0"/>
              <a:t>Пол-победы</a:t>
            </a:r>
            <a:r>
              <a:rPr lang="ru-RU" sz="1800" dirty="0" smtClean="0"/>
              <a:t> (вадза-ари) присуждается спортсмену за разрешенное техническое действие, которое приводит к неспособности противника продолжать поединок не более чем на три секунды (нокдаун), при условии, что противник успевает восстановиться, принимает боевую стойку и готов продолжать поединок.</a:t>
            </a:r>
          </a:p>
          <a:p>
            <a:r>
              <a:rPr lang="ru-RU" sz="1800" dirty="0" smtClean="0"/>
              <a:t>Если удар, приведший к нокдауну, был нанесен сразу же вслед за нарушением правил, допущенным спортсменом, нанесшим этот удар, то удар не оценивается, а нарушение оценивается.</a:t>
            </a:r>
          </a:p>
          <a:p>
            <a:r>
              <a:rPr lang="ru-RU" sz="1800" dirty="0" smtClean="0"/>
              <a:t>«Вадза-ари» может быть присуждено участнику, когда он сбивает своего противника с ног какой-либо четко проведенной техникой, включая подсечку (аси-какэ) или контрподсечки, и незамедлительного продолжения всей связки выполнением бесконтактного акцентированного удара кулаком в направлении головы/корпуса противника (гедан дзуки) с «киай» и контроля противника (дзаншин). В этом случае должна быть учтена своевременность и другие критерии эффективности.</a:t>
            </a:r>
          </a:p>
          <a:p>
            <a:r>
              <a:rPr lang="ru-RU" sz="1800" dirty="0" smtClean="0"/>
              <a:t>«Вадза-ари» может быть присуждено участнику, за попадание любого разрешенного удара ногой в голову, даже не приведшего к нокдауну, и незамедлительного продолжения всей связки выполнением бесконтактного акцентированного удара кулаком в направлении головы/корпуса противника (гедан дзуки) с «киай» и контроля противника (дзаншин). В этом случае должна быть учтена своевременность и другие критерии эффективности.</a:t>
            </a:r>
          </a:p>
          <a:p>
            <a:pPr>
              <a:buNone/>
            </a:pPr>
            <a:endParaRPr lang="ru-RU" sz="1800" dirty="0" smtClean="0"/>
          </a:p>
          <a:p>
            <a:pPr>
              <a:buNone/>
            </a:pPr>
            <a:endParaRPr lang="ru-RU" sz="18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r>
              <a:rPr lang="ru-RU" dirty="0" smtClean="0">
                <a:hlinkClick r:id="rId2"/>
              </a:rPr>
              <a:t>12-й Абсолютный Чемпионат Мира по </a:t>
            </a:r>
            <a:r>
              <a:rPr lang="ru-RU" dirty="0" err="1" smtClean="0">
                <a:hlinkClick r:id="rId2"/>
              </a:rPr>
              <a:t>Киокушин</a:t>
            </a:r>
            <a:r>
              <a:rPr lang="ru-RU" dirty="0" smtClean="0">
                <a:hlinkClick r:id="rId2"/>
              </a:rPr>
              <a:t> карате (IKO), лучшие моменты. - </a:t>
            </a:r>
            <a:r>
              <a:rPr lang="ru-RU" dirty="0" err="1" smtClean="0">
                <a:hlinkClick r:id="rId2"/>
              </a:rPr>
              <a:t>Яндекс.Видео</a:t>
            </a:r>
            <a:r>
              <a:rPr lang="ru-RU" dirty="0" smtClean="0">
                <a:hlinkClick r:id="rId2"/>
              </a:rPr>
              <a:t> (</a:t>
            </a:r>
            <a:r>
              <a:rPr lang="ru-RU" dirty="0" err="1" smtClean="0">
                <a:hlinkClick r:id="rId2"/>
              </a:rPr>
              <a:t>yandex.ru</a:t>
            </a:r>
            <a:r>
              <a:rPr lang="ru-RU" dirty="0" smtClean="0">
                <a:hlinkClick r:id="rId2"/>
              </a:rPr>
              <a:t>)</a:t>
            </a:r>
            <a:endParaRPr lang="ru-RU" dirty="0"/>
          </a:p>
        </p:txBody>
      </p:sp>
      <p:sp>
        <p:nvSpPr>
          <p:cNvPr id="4" name="Прямоугольник 3"/>
          <p:cNvSpPr/>
          <p:nvPr/>
        </p:nvSpPr>
        <p:spPr>
          <a:xfrm>
            <a:off x="2286000" y="3105835"/>
            <a:ext cx="4572000" cy="646331"/>
          </a:xfrm>
          <a:prstGeom prst="rect">
            <a:avLst/>
          </a:prstGeom>
        </p:spPr>
        <p:txBody>
          <a:bodyPr>
            <a:spAutoFit/>
          </a:bodyPr>
          <a:lstStyle/>
          <a:p>
            <a:r>
              <a:rPr lang="ru-RU" dirty="0" smtClean="0">
                <a:hlinkClick r:id="rId3"/>
              </a:rPr>
              <a:t>12-й Чемпионат мира ИКО (2019). Бои с 4 круга до финала. - </a:t>
            </a:r>
            <a:r>
              <a:rPr lang="ru-RU" dirty="0" err="1" smtClean="0">
                <a:hlinkClick r:id="rId3"/>
              </a:rPr>
              <a:t>YouTube</a:t>
            </a:r>
            <a:endParaRPr lang="ru-RU"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60648"/>
            <a:ext cx="8229600" cy="6264696"/>
          </a:xfrm>
        </p:spPr>
        <p:txBody>
          <a:bodyPr>
            <a:normAutofit fontScale="70000" lnSpcReduction="20000"/>
          </a:bodyPr>
          <a:lstStyle/>
          <a:p>
            <a:r>
              <a:rPr lang="ru-RU" dirty="0" smtClean="0"/>
              <a:t>«Вадза-ари» может быть присуждено участнику, который выполнил сконцентрированное легкое добивание (гедан дзуки) непосредственно в живот с «киай» и контроль лежащего на спине противника (дзаншин), после его (соперника) нерезультативной атаки (кайтэн до маваши гери) и падения на спину. В этом случае должна быть учтена своевременность и другие критерии эффективности.</a:t>
            </a:r>
          </a:p>
          <a:p>
            <a:r>
              <a:rPr lang="ru-RU" dirty="0" smtClean="0"/>
              <a:t>«Вадза-ари» присуждается в категории, юношей и, девушек за любой разрешенный удар ногой в голову, даже не приведший к нокдауну.</a:t>
            </a:r>
          </a:p>
          <a:p>
            <a:r>
              <a:rPr lang="ru-RU" dirty="0" smtClean="0"/>
              <a:t>«Вадза-ари» присуждается в случае, когда один из соперников выдает пропущенный удар за запрещенную технику (симуляция).</a:t>
            </a:r>
          </a:p>
          <a:p>
            <a:r>
              <a:rPr lang="ru-RU" dirty="0" smtClean="0"/>
              <a:t>«Вадза-ари» присуждается в категории, юношей и девушек за удар маэ-гэри, проведенный навстречу атакующему противнику, в том случае, если противник упал.</a:t>
            </a:r>
          </a:p>
          <a:p>
            <a:r>
              <a:rPr lang="ru-RU" dirty="0" smtClean="0"/>
              <a:t>Если к моменту окончания раунда обоим участникам было присуждено по одной оценке «вадза-ари», то объявляется либо ничья, либо победа одному из участников по решению судей.</a:t>
            </a:r>
          </a:p>
          <a:p>
            <a:r>
              <a:rPr lang="ru-RU" i="1" dirty="0" smtClean="0"/>
              <a:t>Примечание</a:t>
            </a:r>
            <a:endParaRPr lang="ru-RU" dirty="0" smtClean="0"/>
          </a:p>
          <a:p>
            <a:r>
              <a:rPr lang="ru-RU" i="1" dirty="0" smtClean="0"/>
              <a:t>Лежащий противник – противник, касающийся рукой пола или частью тела, кроме стоп, и оказавшийся в положении из которого он не может оказывать сопротивление, реагировать (щини тай).</a:t>
            </a:r>
            <a:endParaRPr lang="ru-RU" dirty="0" smtClean="0"/>
          </a:p>
          <a:p>
            <a:pPr>
              <a:buNone/>
            </a:pPr>
            <a:endParaRPr lang="ru-RU"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29600" cy="504056"/>
          </a:xfrm>
        </p:spPr>
        <p:txBody>
          <a:bodyPr>
            <a:normAutofit fontScale="90000"/>
          </a:bodyPr>
          <a:lstStyle/>
          <a:p>
            <a:r>
              <a:rPr lang="ru-RU" dirty="0" smtClean="0">
                <a:effectLst/>
                <a:latin typeface="+mn-lt"/>
              </a:rPr>
              <a:t>Дисквалификация (</a:t>
            </a:r>
            <a:r>
              <a:rPr lang="ru-RU" dirty="0" err="1" smtClean="0">
                <a:effectLst/>
                <a:latin typeface="+mn-lt"/>
              </a:rPr>
              <a:t>сиккаку</a:t>
            </a:r>
            <a:r>
              <a:rPr lang="ru-RU" dirty="0" smtClean="0">
                <a:effectLst/>
                <a:latin typeface="+mn-lt"/>
              </a:rPr>
              <a:t>)</a:t>
            </a:r>
            <a:br>
              <a:rPr lang="ru-RU" dirty="0" smtClean="0">
                <a:effectLst/>
                <a:latin typeface="+mn-lt"/>
              </a:rPr>
            </a:br>
            <a:endParaRPr lang="ru-RU" dirty="0">
              <a:effectLst/>
              <a:latin typeface="+mn-lt"/>
            </a:endParaRPr>
          </a:p>
        </p:txBody>
      </p:sp>
      <p:sp>
        <p:nvSpPr>
          <p:cNvPr id="3" name="Содержимое 2"/>
          <p:cNvSpPr>
            <a:spLocks noGrp="1"/>
          </p:cNvSpPr>
          <p:nvPr>
            <p:ph idx="1"/>
          </p:nvPr>
        </p:nvSpPr>
        <p:spPr>
          <a:xfrm>
            <a:off x="457200" y="764704"/>
            <a:ext cx="8229600" cy="5904656"/>
          </a:xfrm>
        </p:spPr>
        <p:txBody>
          <a:bodyPr>
            <a:normAutofit/>
          </a:bodyPr>
          <a:lstStyle/>
          <a:p>
            <a:pPr lvl="1">
              <a:buNone/>
            </a:pPr>
            <a:r>
              <a:rPr lang="ru-RU" sz="2200" dirty="0" smtClean="0"/>
              <a:t>     Получение двух штрафных баллов (гэнтэн ни) в течение одного раунда;</a:t>
            </a:r>
          </a:p>
          <a:p>
            <a:pPr lvl="1">
              <a:buNone/>
            </a:pPr>
            <a:r>
              <a:rPr lang="ru-RU" sz="2200" dirty="0" smtClean="0"/>
              <a:t>    действия, оцениваемые как явная жестокость или насилие, а также преднамеренные некорректные или дискредитирующие соревнования поступки;</a:t>
            </a:r>
          </a:p>
          <a:p>
            <a:pPr lvl="1">
              <a:buNone/>
            </a:pPr>
            <a:r>
              <a:rPr lang="ru-RU" sz="2200" dirty="0" smtClean="0"/>
              <a:t>    отказ от участия в поединке  без уважительной причины.</a:t>
            </a:r>
          </a:p>
          <a:p>
            <a:pPr lvl="1" algn="ctr">
              <a:buNone/>
            </a:pPr>
            <a:endParaRPr lang="ru-RU" sz="2200" dirty="0" smtClean="0"/>
          </a:p>
          <a:p>
            <a:pPr>
              <a:buNone/>
            </a:pPr>
            <a:r>
              <a:rPr lang="ru-RU" sz="2200" dirty="0" smtClean="0"/>
              <a:t>           Если участник решением Главного врача снят с соревнований в результате примененной к нему противником запрещенной техники, то его противник дисквалифицируется, а участник объявляется победителем в поединке без дальнейшей возможности участия в соревнованиях, кроме полуфинального боя, где дисквалифицированный участник может продолжить бой за 3 место.</a:t>
            </a:r>
          </a:p>
          <a:p>
            <a:pPr algn="ctr">
              <a:buNone/>
            </a:pP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0"/>
            <a:ext cx="8579296" cy="2060848"/>
          </a:xfrm>
        </p:spPr>
        <p:txBody>
          <a:bodyPr/>
          <a:lstStyle/>
          <a:p>
            <a:pPr algn="ctr"/>
            <a:r>
              <a:rPr lang="ru-RU" sz="4000" dirty="0" smtClean="0"/>
              <a:t/>
            </a:r>
            <a:br>
              <a:rPr lang="ru-RU" sz="4000" dirty="0" smtClean="0"/>
            </a:br>
            <a:r>
              <a:rPr lang="ru-RU" sz="4000" dirty="0" smtClean="0"/>
              <a:t>Основные нормативные документы</a:t>
            </a:r>
            <a:br>
              <a:rPr lang="ru-RU" sz="4000" dirty="0" smtClean="0"/>
            </a:br>
            <a:endParaRPr lang="ru-RU" sz="4000" dirty="0"/>
          </a:p>
        </p:txBody>
      </p:sp>
      <p:sp>
        <p:nvSpPr>
          <p:cNvPr id="3" name="Текст 2"/>
          <p:cNvSpPr>
            <a:spLocks noGrp="1"/>
          </p:cNvSpPr>
          <p:nvPr>
            <p:ph type="body" idx="1"/>
          </p:nvPr>
        </p:nvSpPr>
        <p:spPr>
          <a:xfrm>
            <a:off x="323528" y="2276872"/>
            <a:ext cx="8363272" cy="4824536"/>
          </a:xfrm>
        </p:spPr>
        <p:txBody>
          <a:bodyPr>
            <a:normAutofit/>
          </a:bodyPr>
          <a:lstStyle/>
          <a:p>
            <a:pPr>
              <a:buFont typeface="Arial" pitchFamily="34" charset="0"/>
              <a:buChar char="•"/>
            </a:pPr>
            <a:r>
              <a:rPr lang="ru-RU" sz="2400" dirty="0" smtClean="0"/>
              <a:t>Правила по виду спорта по </a:t>
            </a:r>
            <a:r>
              <a:rPr lang="ru-RU" sz="2400" dirty="0" err="1" smtClean="0"/>
              <a:t>Киокусинкай</a:t>
            </a:r>
            <a:endParaRPr lang="ru-RU" sz="2400" dirty="0" smtClean="0"/>
          </a:p>
          <a:p>
            <a:pPr>
              <a:buFont typeface="Arial" pitchFamily="34" charset="0"/>
              <a:buChar char="•"/>
            </a:pPr>
            <a:r>
              <a:rPr lang="ru-RU" sz="2400" dirty="0" smtClean="0"/>
              <a:t>Положение о спортивных судьях</a:t>
            </a:r>
          </a:p>
          <a:p>
            <a:pPr>
              <a:buFont typeface="Arial" pitchFamily="34" charset="0"/>
              <a:buChar char="•"/>
            </a:pPr>
            <a:r>
              <a:rPr lang="ru-RU" sz="2400" dirty="0" smtClean="0"/>
              <a:t>Квалификационные требования к спортивным судьям </a:t>
            </a:r>
          </a:p>
          <a:p>
            <a:r>
              <a:rPr lang="ru-RU" sz="2400" dirty="0" smtClean="0"/>
              <a:t>( действует с  17 августа 2018 года)</a:t>
            </a:r>
          </a:p>
          <a:p>
            <a:pPr>
              <a:buFont typeface="Arial" pitchFamily="34" charset="0"/>
              <a:buChar char="•"/>
            </a:pPr>
            <a:r>
              <a:rPr lang="ru-RU" sz="2400" dirty="0" smtClean="0"/>
              <a:t>Ходатайство о подтверждении ВСК</a:t>
            </a:r>
          </a:p>
          <a:p>
            <a:endParaRPr lang="ru-RU" sz="2400" u="sng"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188640"/>
            <a:ext cx="8229600" cy="1440160"/>
          </a:xfrm>
        </p:spPr>
        <p:txBody>
          <a:bodyPr>
            <a:normAutofit fontScale="90000"/>
          </a:bodyPr>
          <a:lstStyle/>
          <a:p>
            <a:r>
              <a:rPr lang="ru-RU" dirty="0" smtClean="0">
                <a:effectLst/>
                <a:latin typeface="+mn-lt"/>
              </a:rPr>
              <a:t>Победа</a:t>
            </a:r>
            <a:r>
              <a:rPr lang="ru-RU" dirty="0" smtClean="0">
                <a:latin typeface="+mn-lt"/>
              </a:rPr>
              <a:t> </a:t>
            </a:r>
            <a:r>
              <a:rPr lang="ru-RU" dirty="0" smtClean="0">
                <a:effectLst/>
                <a:latin typeface="+mn-lt"/>
              </a:rPr>
              <a:t>по решению судей</a:t>
            </a:r>
            <a:r>
              <a:rPr lang="ru-RU" dirty="0" smtClean="0">
                <a:latin typeface="+mn-lt"/>
              </a:rPr>
              <a:t/>
            </a:r>
            <a:br>
              <a:rPr lang="ru-RU" dirty="0" smtClean="0">
                <a:latin typeface="+mn-lt"/>
              </a:rPr>
            </a:br>
            <a:r>
              <a:rPr lang="ru-RU" dirty="0" smtClean="0">
                <a:latin typeface="+mn-lt"/>
              </a:rPr>
              <a:t/>
            </a:r>
            <a:br>
              <a:rPr lang="ru-RU" dirty="0" smtClean="0">
                <a:latin typeface="+mn-lt"/>
              </a:rPr>
            </a:br>
            <a:endParaRPr lang="ru-RU" dirty="0">
              <a:latin typeface="+mn-lt"/>
            </a:endParaRPr>
          </a:p>
        </p:txBody>
      </p:sp>
      <p:sp>
        <p:nvSpPr>
          <p:cNvPr id="3" name="Содержимое 2"/>
          <p:cNvSpPr>
            <a:spLocks noGrp="1"/>
          </p:cNvSpPr>
          <p:nvPr>
            <p:ph idx="1"/>
          </p:nvPr>
        </p:nvSpPr>
        <p:spPr>
          <a:xfrm>
            <a:off x="467544" y="836712"/>
            <a:ext cx="8229600" cy="6021288"/>
          </a:xfrm>
        </p:spPr>
        <p:txBody>
          <a:bodyPr>
            <a:normAutofit fontScale="92500" lnSpcReduction="20000"/>
          </a:bodyPr>
          <a:lstStyle/>
          <a:p>
            <a:r>
              <a:rPr lang="ru-RU" dirty="0" smtClean="0"/>
              <a:t>Если в течение времени раунда (поединка) победитель не определен из-за отсутствия оцененных технических действий, победа может быть присуждена решением судей. При этом используются следующие критерии:</a:t>
            </a:r>
            <a:endParaRPr lang="ru-RU" sz="1600" dirty="0" smtClean="0"/>
          </a:p>
          <a:p>
            <a:pPr lvl="1"/>
            <a:r>
              <a:rPr lang="ru-RU" dirty="0" smtClean="0"/>
              <a:t>наличие штрафных баллов (гэнтэн);</a:t>
            </a:r>
            <a:endParaRPr lang="ru-RU" sz="1400" dirty="0" smtClean="0"/>
          </a:p>
          <a:p>
            <a:pPr lvl="1"/>
            <a:r>
              <a:rPr lang="ru-RU" dirty="0" smtClean="0"/>
              <a:t>ущерб, нанесенный противнику;</a:t>
            </a:r>
            <a:endParaRPr lang="ru-RU" sz="1400" dirty="0" smtClean="0"/>
          </a:p>
          <a:p>
            <a:pPr lvl="1"/>
            <a:r>
              <a:rPr lang="ru-RU" dirty="0" smtClean="0"/>
              <a:t>техническое превосходство;</a:t>
            </a:r>
            <a:endParaRPr lang="ru-RU" sz="1400" dirty="0" smtClean="0"/>
          </a:p>
          <a:p>
            <a:pPr lvl="1"/>
            <a:r>
              <a:rPr lang="ru-RU" dirty="0" smtClean="0"/>
              <a:t>активность на протяжении всего поединка, уровень физической и функциональной подготовки.</a:t>
            </a:r>
            <a:endParaRPr lang="ru-RU" sz="1400" dirty="0" smtClean="0"/>
          </a:p>
          <a:p>
            <a:r>
              <a:rPr lang="ru-RU" dirty="0" smtClean="0"/>
              <a:t>Решение о присуждении победы считается действительным, если оно основано на решениях как минимум трех членов судейской бригады. При этом каждый судья, включая рефери, имеет один голос.</a:t>
            </a:r>
            <a:endParaRPr lang="ru-RU" sz="1600" dirty="0" smtClean="0"/>
          </a:p>
          <a:p>
            <a:r>
              <a:rPr lang="ru-RU" dirty="0" smtClean="0"/>
              <a:t>В случае, если судьи считают, что эти критерии не выполнены ни одним из участников, по результатам данного раунда объявляется ничья (хикивакэ).</a:t>
            </a:r>
            <a:endParaRPr lang="ru-RU" sz="1600" dirty="0" smtClean="0"/>
          </a:p>
          <a:p>
            <a:pPr>
              <a:buNone/>
            </a:pPr>
            <a:endParaRPr lang="ru-RU"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94122"/>
          </a:xfrm>
        </p:spPr>
        <p:txBody>
          <a:bodyPr>
            <a:normAutofit fontScale="90000"/>
          </a:bodyPr>
          <a:lstStyle/>
          <a:p>
            <a:pPr lvl="0"/>
            <a:r>
              <a:rPr lang="ru-RU" dirty="0" smtClean="0">
                <a:effectLst/>
                <a:latin typeface="+mn-lt"/>
              </a:rPr>
              <a:t>Официальное предупреждение (чуй)</a:t>
            </a:r>
            <a:br>
              <a:rPr lang="ru-RU" dirty="0" smtClean="0">
                <a:effectLst/>
                <a:latin typeface="+mn-lt"/>
              </a:rPr>
            </a:br>
            <a:endParaRPr lang="ru-RU" dirty="0">
              <a:effectLst/>
              <a:latin typeface="+mn-lt"/>
            </a:endParaRPr>
          </a:p>
        </p:txBody>
      </p:sp>
      <p:sp>
        <p:nvSpPr>
          <p:cNvPr id="3" name="Содержимое 2"/>
          <p:cNvSpPr>
            <a:spLocks noGrp="1"/>
          </p:cNvSpPr>
          <p:nvPr>
            <p:ph idx="1"/>
          </p:nvPr>
        </p:nvSpPr>
        <p:spPr/>
        <p:txBody>
          <a:bodyPr>
            <a:normAutofit fontScale="77500" lnSpcReduction="20000"/>
          </a:bodyPr>
          <a:lstStyle/>
          <a:p>
            <a:r>
              <a:rPr lang="ru-RU" dirty="0" smtClean="0"/>
              <a:t>Если спортсмен вышел на татами с опозданием, но уложился в отведённое регламентом время, то спортсмену объявляется официальное предупреждение «чуй», которое выносится рефери после поклонов «шомэн-ни рэй!», «отагай-ни рэй!».</a:t>
            </a:r>
          </a:p>
          <a:p>
            <a:r>
              <a:rPr lang="ru-RU" dirty="0" smtClean="0"/>
              <a:t>За исключением преднамеренных действий, одно нарушение приводит к одному предупреждению (чуй ичи).</a:t>
            </a:r>
          </a:p>
          <a:p>
            <a:r>
              <a:rPr lang="ru-RU" dirty="0" smtClean="0"/>
              <a:t>Повторное нарушение приводит ко второму предупреждению (чуй ни);</a:t>
            </a:r>
          </a:p>
          <a:p>
            <a:r>
              <a:rPr lang="ru-RU" dirty="0" smtClean="0"/>
              <a:t>Преднамеренное грубое, даже однократное, нарушение правил приводит ко второму предупреждению (чуй ни);</a:t>
            </a:r>
          </a:p>
          <a:p>
            <a:r>
              <a:rPr lang="ru-RU" dirty="0" smtClean="0"/>
              <a:t>При назначении дополнительного раунда все предупреждения, объявленные участникам в предыдущем раунде, аннулируются.</a:t>
            </a:r>
          </a:p>
          <a:p>
            <a:pPr>
              <a:buNone/>
            </a:pPr>
            <a:endParaRPr lang="ru-RU"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r>
              <a:rPr lang="ru-RU" dirty="0" smtClean="0">
                <a:effectLst/>
              </a:rPr>
              <a:t>Штрафные баллы (гэнтэн)</a:t>
            </a:r>
            <a:br>
              <a:rPr lang="ru-RU" dirty="0" smtClean="0">
                <a:effectLst/>
              </a:rPr>
            </a:br>
            <a:endParaRPr lang="ru-RU" dirty="0">
              <a:effectLst/>
            </a:endParaRPr>
          </a:p>
        </p:txBody>
      </p:sp>
      <p:sp>
        <p:nvSpPr>
          <p:cNvPr id="3" name="Содержимое 2"/>
          <p:cNvSpPr>
            <a:spLocks noGrp="1"/>
          </p:cNvSpPr>
          <p:nvPr>
            <p:ph idx="1"/>
          </p:nvPr>
        </p:nvSpPr>
        <p:spPr>
          <a:xfrm>
            <a:off x="457200" y="908720"/>
            <a:ext cx="8229600" cy="5688632"/>
          </a:xfrm>
        </p:spPr>
        <p:txBody>
          <a:bodyPr>
            <a:normAutofit fontScale="62500" lnSpcReduction="20000"/>
          </a:bodyPr>
          <a:lstStyle/>
          <a:p>
            <a:pPr lvl="0"/>
            <a:r>
              <a:rPr lang="ru-RU" dirty="0" smtClean="0"/>
              <a:t>при наличии трех чуй в течение одного раунда (в этом случае вместо третьего чуй объявляется гэнтэн ичи);</a:t>
            </a:r>
          </a:p>
          <a:p>
            <a:pPr lvl="0"/>
            <a:r>
              <a:rPr lang="ru-RU" dirty="0" smtClean="0"/>
              <a:t>другие действия, которые рефери и судейская бригада могу счесть дискредитирующими соревнования.</a:t>
            </a:r>
          </a:p>
          <a:p>
            <a:r>
              <a:rPr lang="ru-RU" dirty="0" smtClean="0"/>
              <a:t>При отсутствии к концу раунда у обоих участников оцененных технических действий, проигравшим объявляется участник, имеющий хотя бы один штрафной балл (гэнтэн ичи). Если оба участника имеют по одному штрафному баллу (гэнтэн ичи), объявляется ничья, либо одному из участников присуждается победа по решению судей.</a:t>
            </a:r>
          </a:p>
          <a:p>
            <a:r>
              <a:rPr lang="ru-RU" dirty="0" smtClean="0"/>
              <a:t>Если участник уже имеет один штрафной балл (гэнтэн ичи) четвертое предупреждение в течение одного раунда приводит к объявлению второго штрафного балла (гэнтэн ни) с автоматической дисквалификацией (</a:t>
            </a:r>
            <a:r>
              <a:rPr lang="ru-RU" dirty="0" err="1" smtClean="0"/>
              <a:t>сиккаку</a:t>
            </a:r>
            <a:r>
              <a:rPr lang="ru-RU" dirty="0" smtClean="0"/>
              <a:t>).</a:t>
            </a:r>
          </a:p>
          <a:p>
            <a:r>
              <a:rPr lang="ru-RU" dirty="0" smtClean="0"/>
              <a:t>Если к концу раунда участник, имеющий один штрафной балл (гэнтэн ичи), провел атаку, оцененную в вадза-ари, то его официальное предупреждения «гэнтэн ичи» и оценка «вадза-ари» взаимно аннулируются. В этом случае объявляется ничья, либо одному из участников присуждается победа по решению судей, при условии отсутствия официальных предупреждений и «вадза-ари» у его противника.</a:t>
            </a:r>
          </a:p>
          <a:p>
            <a:r>
              <a:rPr lang="ru-RU" dirty="0" smtClean="0"/>
              <a:t>При назначении каждого дополнительного раунда все предупреждения и штрафные баллы, объявленные участникам в предыдущем раунде, аннулируются.</a:t>
            </a:r>
          </a:p>
          <a:p>
            <a:pPr>
              <a:buNone/>
            </a:pPr>
            <a:endParaRPr lang="ru-RU"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Ход поединка и действия судей </a:t>
            </a:r>
            <a:endParaRPr lang="ru-RU" dirty="0"/>
          </a:p>
        </p:txBody>
      </p:sp>
      <p:sp>
        <p:nvSpPr>
          <p:cNvPr id="3" name="Содержимое 2"/>
          <p:cNvSpPr>
            <a:spLocks noGrp="1"/>
          </p:cNvSpPr>
          <p:nvPr>
            <p:ph idx="1"/>
          </p:nvPr>
        </p:nvSpPr>
        <p:spPr/>
        <p:txBody>
          <a:bodyPr/>
          <a:lstStyle/>
          <a:p>
            <a:pPr lvl="0"/>
            <a:r>
              <a:rPr lang="ru-RU" b="1" dirty="0" smtClean="0"/>
              <a:t>Начало поединка</a:t>
            </a:r>
            <a:endParaRPr lang="ru-RU" dirty="0" smtClean="0"/>
          </a:p>
          <a:p>
            <a:pPr lvl="0"/>
            <a:r>
              <a:rPr lang="ru-RU" b="1" dirty="0" smtClean="0"/>
              <a:t>Ход поединка</a:t>
            </a:r>
            <a:endParaRPr lang="ru-RU" dirty="0" smtClean="0"/>
          </a:p>
          <a:p>
            <a:pPr lvl="0"/>
            <a:r>
              <a:rPr lang="ru-RU" b="1" dirty="0" smtClean="0"/>
              <a:t>Выполнение технических действий оцененных на вадза-ари</a:t>
            </a:r>
            <a:endParaRPr lang="ru-RU" dirty="0" smtClean="0"/>
          </a:p>
          <a:p>
            <a:pPr lvl="0"/>
            <a:r>
              <a:rPr lang="ru-RU" b="1" dirty="0" smtClean="0"/>
              <a:t>Чистая победа (иппон)</a:t>
            </a:r>
            <a:endParaRPr lang="ru-RU" dirty="0" smtClean="0"/>
          </a:p>
          <a:p>
            <a:pPr lvl="0"/>
            <a:r>
              <a:rPr lang="ru-RU" b="1" dirty="0" smtClean="0"/>
              <a:t>Нарушение правил, предупреждения (чуй) и штрафные баллы (гэнтэн)</a:t>
            </a:r>
            <a:endParaRPr lang="ru-RU" dirty="0" smtClean="0"/>
          </a:p>
          <a:p>
            <a:pPr lvl="0"/>
            <a:r>
              <a:rPr lang="ru-RU" b="1" dirty="0" smtClean="0"/>
              <a:t>Завершение раунда (поединка)</a:t>
            </a:r>
            <a:endParaRPr lang="ru-RU" dirty="0" smtClean="0"/>
          </a:p>
          <a:p>
            <a:endParaRPr lang="ru-RU"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1352368379_img_6188.jpg"/>
          <p:cNvPicPr>
            <a:picLocks noGrp="1" noChangeAspect="1"/>
          </p:cNvPicPr>
          <p:nvPr>
            <p:ph idx="1"/>
          </p:nvPr>
        </p:nvPicPr>
        <p:blipFill>
          <a:blip r:embed="rId2" cstate="print"/>
          <a:stretch>
            <a:fillRect/>
          </a:stretch>
        </p:blipFill>
        <p:spPr>
          <a:xfrm>
            <a:off x="1524000" y="1925637"/>
            <a:ext cx="6096000" cy="4057650"/>
          </a:xfrm>
        </p:spPr>
      </p:pic>
      <p:sp>
        <p:nvSpPr>
          <p:cNvPr id="5" name="Заголовок 3"/>
          <p:cNvSpPr>
            <a:spLocks noGrp="1"/>
          </p:cNvSpPr>
          <p:nvPr>
            <p:ph type="title"/>
          </p:nvPr>
        </p:nvSpPr>
        <p:spPr/>
        <p:txBody>
          <a:bodyPr>
            <a:normAutofit fontScale="90000"/>
          </a:bodyPr>
          <a:lstStyle/>
          <a:p>
            <a:r>
              <a:rPr lang="ru-RU" dirty="0" smtClean="0"/>
              <a:t>СОРЕВНОВАНИЯ В ВИДЕ ПРОГРАММЫ «ТАМЭСИВАРИ»</a:t>
            </a:r>
            <a:endParaRPr lang="ru-RU"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457200" y="548680"/>
            <a:ext cx="8229600" cy="5760680"/>
          </a:xfrm>
        </p:spPr>
        <p:txBody>
          <a:bodyPr>
            <a:normAutofit lnSpcReduction="10000"/>
          </a:bodyPr>
          <a:lstStyle/>
          <a:p>
            <a:r>
              <a:rPr lang="ru-RU" dirty="0" smtClean="0"/>
              <a:t>Мужчины и женщины должны использовать четыре техники для теста по разбиванию досок, выполняемые в следующем порядке:</a:t>
            </a:r>
          </a:p>
          <a:p>
            <a:pPr lvl="0"/>
            <a:r>
              <a:rPr lang="ru-RU" dirty="0" smtClean="0"/>
              <a:t>передняя часть кулака (сэйкэн);</a:t>
            </a:r>
          </a:p>
          <a:p>
            <a:pPr lvl="0"/>
            <a:r>
              <a:rPr lang="ru-RU" dirty="0" smtClean="0"/>
              <a:t>пятка (какато);</a:t>
            </a:r>
          </a:p>
          <a:p>
            <a:pPr lvl="0"/>
            <a:r>
              <a:rPr lang="ru-RU" dirty="0" smtClean="0"/>
              <a:t>локоть (хидзи или эмпи);</a:t>
            </a:r>
          </a:p>
          <a:p>
            <a:pPr lvl="0"/>
            <a:r>
              <a:rPr lang="ru-RU" dirty="0" smtClean="0"/>
              <a:t>рука-нож (шуто).</a:t>
            </a:r>
          </a:p>
          <a:p>
            <a:r>
              <a:rPr lang="ru-RU" dirty="0" smtClean="0"/>
              <a:t>На выполнение каждого упражнения тамэсивари отводится не более 1 минуты.</a:t>
            </a:r>
          </a:p>
          <a:p>
            <a:r>
              <a:rPr lang="ru-RU" dirty="0" smtClean="0"/>
              <a:t>Каждый участник может попытаться сломать любое количество досок, какое он пожелает, но не менее трех досок для мужчин и двух досок для женщин в каждом из упражнений.</a:t>
            </a:r>
          </a:p>
          <a:p>
            <a:pPr>
              <a:buNone/>
            </a:pPr>
            <a:endParaRPr lang="ru-RU"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t>
            </a:r>
            <a:r>
              <a:rPr lang="ru-RU" dirty="0" smtClean="0">
                <a:latin typeface="+mn-lt"/>
              </a:rPr>
              <a:t>Процедура</a:t>
            </a:r>
            <a:r>
              <a:rPr lang="ru-RU" dirty="0" smtClean="0"/>
              <a:t> выполнения тамэсивари </a:t>
            </a:r>
            <a:br>
              <a:rPr lang="ru-RU" dirty="0" smtClean="0"/>
            </a:br>
            <a:endParaRPr lang="ru-RU" dirty="0"/>
          </a:p>
        </p:txBody>
      </p:sp>
      <p:sp>
        <p:nvSpPr>
          <p:cNvPr id="3" name="Содержимое 2"/>
          <p:cNvSpPr>
            <a:spLocks noGrp="1"/>
          </p:cNvSpPr>
          <p:nvPr>
            <p:ph idx="1"/>
          </p:nvPr>
        </p:nvSpPr>
        <p:spPr/>
        <p:txBody>
          <a:bodyPr>
            <a:normAutofit fontScale="85000" lnSpcReduction="20000"/>
          </a:bodyPr>
          <a:lstStyle/>
          <a:p>
            <a:r>
              <a:rPr lang="ru-RU" dirty="0" smtClean="0"/>
              <a:t>Рефери выходит на центр татами и встает лицом к главному судейскому столу. боковые судьи выходят и занимают места вокруг татами рядом с местами для разбивания досок лицом к главному судейскому столу. Рефери подает команды «Шомэн-ни рэй!», «Маваттэ!», «Рэй!». боковые судьи выполняют поклоны с произнесением «Осу!» в сторону главного судейского стола и зрительного зала.</a:t>
            </a:r>
          </a:p>
          <a:p>
            <a:r>
              <a:rPr lang="ru-RU" dirty="0" smtClean="0"/>
              <a:t>Затем на татами выходят участники соревнований по тамэсивари. Спортсмены встают около своих мест для разбивания досок лицом к главному судейскому столу. Рефери подает команды «Шомэн-ни рэй!», «Маваттэ!», «Рэй!». Участники выполняют поклоны с произнесением «Осу!» в сторону главного судейского стола и зрительного зала.</a:t>
            </a:r>
          </a:p>
          <a:p>
            <a:endParaRPr lang="ru-RU"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188640"/>
            <a:ext cx="8229600" cy="6336704"/>
          </a:xfrm>
        </p:spPr>
        <p:txBody>
          <a:bodyPr>
            <a:normAutofit fontScale="85000" lnSpcReduction="20000"/>
          </a:bodyPr>
          <a:lstStyle/>
          <a:p>
            <a:r>
              <a:rPr lang="ru-RU" dirty="0" smtClean="0"/>
              <a:t>Боковые судьи устанавливают заказанное в устной форме каждым участником количество досок для разбивания, затем поднятой вверх рукой дают сигнал рефери о готовности участников выполнять упражнение.</a:t>
            </a:r>
          </a:p>
          <a:p>
            <a:r>
              <a:rPr lang="ru-RU" dirty="0" smtClean="0"/>
              <a:t>Перед каждым упражнением рефери объявляет его название, а затем подает команды участникам:</a:t>
            </a:r>
          </a:p>
          <a:p>
            <a:pPr lvl="0"/>
            <a:r>
              <a:rPr lang="ru-RU" dirty="0" smtClean="0"/>
              <a:t> «</a:t>
            </a:r>
            <a:r>
              <a:rPr lang="ru-RU" dirty="0" err="1" smtClean="0"/>
              <a:t>Камаэтэ</a:t>
            </a:r>
            <a:r>
              <a:rPr lang="ru-RU" dirty="0" smtClean="0"/>
              <a:t>!» (приготовиться к разбиванию);</a:t>
            </a:r>
          </a:p>
          <a:p>
            <a:pPr lvl="0"/>
            <a:r>
              <a:rPr lang="ru-RU" dirty="0" smtClean="0"/>
              <a:t>«Хадзимэ!» (приступить к разбиванию).</a:t>
            </a:r>
          </a:p>
          <a:p>
            <a:r>
              <a:rPr lang="ru-RU" dirty="0" smtClean="0"/>
              <a:t>Участники, выполнившие удачные попытки, садятся сначала в позу «</a:t>
            </a:r>
            <a:r>
              <a:rPr lang="ru-RU" dirty="0" err="1" smtClean="0"/>
              <a:t>сэй-дза</a:t>
            </a:r>
            <a:r>
              <a:rPr lang="ru-RU" dirty="0" smtClean="0"/>
              <a:t>», а через несколько секунд делают поклон и садятся в позу «</a:t>
            </a:r>
            <a:r>
              <a:rPr lang="ru-RU" dirty="0" err="1" smtClean="0"/>
              <a:t>ан-дза</a:t>
            </a:r>
            <a:r>
              <a:rPr lang="ru-RU" dirty="0" smtClean="0"/>
              <a:t>». Участники, не выполнившие удачные попытки, остаются стоять.</a:t>
            </a:r>
          </a:p>
          <a:p>
            <a:r>
              <a:rPr lang="ru-RU" dirty="0" smtClean="0"/>
              <a:t>После выполнения упражнения всеми участниками рефери, по порядку номеров участников, запрашивает у боковых судей их результаты. Для этого прямой правой рукой указывает на участника (Рефери может подходить к участнику).</a:t>
            </a:r>
          </a:p>
          <a:p>
            <a:r>
              <a:rPr lang="ru-RU" dirty="0" smtClean="0"/>
              <a:t>Боковой судья данного участника пальцами показывает рефери количество разбитых участником досок.</a:t>
            </a:r>
          </a:p>
          <a:p>
            <a:pPr>
              <a:buNone/>
            </a:pPr>
            <a:endParaRPr lang="ru-RU"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16632"/>
            <a:ext cx="8229600" cy="6480720"/>
          </a:xfrm>
        </p:spPr>
        <p:txBody>
          <a:bodyPr>
            <a:normAutofit fontScale="92500" lnSpcReduction="20000"/>
          </a:bodyPr>
          <a:lstStyle/>
          <a:p>
            <a:r>
              <a:rPr lang="ru-RU" dirty="0" smtClean="0"/>
              <a:t>В случае успешного выполнения упражнения рефери объявляет номер участника, поднимает прямую правую руку вверх под углом 45° (показывая пальцами количество разбитых досок), одновременно произносит «Секко!» (попытка засчитана) и озвучивает количество сломанных досок. В случае неудачной попытки (участник стоит) рефери объявляет номер участника, опускает прямую правую руку вниз под углом 45°, одновременно произносит «Сиппай!» (попытка не засчитана).</a:t>
            </a:r>
          </a:p>
          <a:p>
            <a:r>
              <a:rPr lang="ru-RU" dirty="0" smtClean="0"/>
              <a:t>По команде рефери боковые судьи участников, не сломавших доски в первой попытке, устанавливают по три доски мужчинам и по две доски женщинам. По команде «Хадзимэ!» выполняется вторая попытка. Рефери в запрашивает и объявляет результаты. После чего по команде рефери все участники встают и переходят на следующую сторону татами по часовой стрелке.</a:t>
            </a:r>
          </a:p>
          <a:p>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60648"/>
            <a:ext cx="8229600" cy="6048712"/>
          </a:xfrm>
        </p:spPr>
        <p:txBody>
          <a:bodyPr>
            <a:normAutofit fontScale="92500" lnSpcReduction="10000"/>
          </a:bodyPr>
          <a:lstStyle/>
          <a:p>
            <a:r>
              <a:rPr lang="ru-RU" dirty="0" smtClean="0"/>
              <a:t>Если участники разбили одинаковое количество досок, победитель определяется по разнице веса, учитывается любая разница в весе (в соревнованиях как по весовым категориям, так и в абсолютной весовой категории). В случае равного веса участников проводится дополнительный тест по разбиванию досок в упражнении, устанавливаемом Главным судьей (сэйкэн, какато, хидзи, шуто – для мужчин и женщин). Победа присуждается участнику, разбившему наибольшее количество досок.</a:t>
            </a:r>
          </a:p>
          <a:p>
            <a:r>
              <a:rPr lang="ru-RU" dirty="0" smtClean="0"/>
              <a:t>В случае если в дополнительном упражнении участники разбили одинаковое количество досок, Главный судья назначает еще одно дополнительное упражнение – и так до тех пор, пока не определится победитель.</a:t>
            </a:r>
          </a:p>
          <a:p>
            <a:endParaRPr lang="ru-RU"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Разрешенные технические действия</a:t>
            </a:r>
            <a:endParaRPr lang="ru-RU" dirty="0"/>
          </a:p>
        </p:txBody>
      </p:sp>
      <p:sp>
        <p:nvSpPr>
          <p:cNvPr id="3" name="Содержимое 2"/>
          <p:cNvSpPr>
            <a:spLocks noGrp="1"/>
          </p:cNvSpPr>
          <p:nvPr>
            <p:ph idx="1"/>
          </p:nvPr>
        </p:nvSpPr>
        <p:spPr>
          <a:xfrm>
            <a:off x="457200" y="2204864"/>
            <a:ext cx="8229600" cy="4104496"/>
          </a:xfrm>
        </p:spPr>
        <p:txBody>
          <a:bodyPr/>
          <a:lstStyle/>
          <a:p>
            <a:pPr lvl="0"/>
            <a:r>
              <a:rPr lang="ru-RU" dirty="0" smtClean="0"/>
              <a:t>осмотреть доски на предмет отсутствия зазоров между ними;</a:t>
            </a:r>
          </a:p>
          <a:p>
            <a:pPr lvl="0"/>
            <a:r>
              <a:rPr lang="ru-RU" dirty="0" smtClean="0"/>
              <a:t>попросить бокового судью исправить положение досок или заменить одну или несколько досок;</a:t>
            </a:r>
          </a:p>
          <a:p>
            <a:pPr lvl="0"/>
            <a:r>
              <a:rPr lang="ru-RU" dirty="0" smtClean="0"/>
              <a:t>положить на верхнюю доску кусок тонкой ткани;</a:t>
            </a:r>
          </a:p>
          <a:p>
            <a:pPr>
              <a:buNone/>
            </a:pPr>
            <a:endParaRPr lang="ru-RU"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Запрещенные технические действия</a:t>
            </a:r>
            <a:br>
              <a:rPr lang="ru-RU" dirty="0" smtClean="0"/>
            </a:br>
            <a:endParaRPr lang="ru-RU" dirty="0"/>
          </a:p>
        </p:txBody>
      </p:sp>
      <p:sp>
        <p:nvSpPr>
          <p:cNvPr id="3" name="Содержимое 2"/>
          <p:cNvSpPr>
            <a:spLocks noGrp="1"/>
          </p:cNvSpPr>
          <p:nvPr>
            <p:ph idx="1"/>
          </p:nvPr>
        </p:nvSpPr>
        <p:spPr/>
        <p:txBody>
          <a:bodyPr>
            <a:normAutofit lnSpcReduction="10000"/>
          </a:bodyPr>
          <a:lstStyle/>
          <a:p>
            <a:pPr lvl="1"/>
            <a:r>
              <a:rPr lang="ru-RU" dirty="0" smtClean="0"/>
              <a:t>Наносить более одного удара по доскам в одной попытке;</a:t>
            </a:r>
            <a:endParaRPr lang="ru-RU" sz="1400" dirty="0" smtClean="0"/>
          </a:p>
          <a:p>
            <a:pPr lvl="1"/>
            <a:r>
              <a:rPr lang="ru-RU" dirty="0" smtClean="0"/>
              <a:t>Разбивать доски не тем ударом, который предусмотрен в данной попытке;</a:t>
            </a:r>
            <a:endParaRPr lang="ru-RU" sz="1400" dirty="0" smtClean="0"/>
          </a:p>
          <a:p>
            <a:pPr lvl="1"/>
            <a:r>
              <a:rPr lang="ru-RU" dirty="0" smtClean="0"/>
              <a:t>Прикасаться к подставкам и доскам до удара;</a:t>
            </a:r>
            <a:endParaRPr lang="ru-RU" sz="1400" dirty="0" smtClean="0"/>
          </a:p>
          <a:p>
            <a:pPr lvl="1"/>
            <a:r>
              <a:rPr lang="ru-RU" dirty="0" smtClean="0"/>
              <a:t>Надевать протекторы на ударные поверхности рук/ног, использовать бандажи, укрепляющие повязки, кроме </a:t>
            </a:r>
            <a:r>
              <a:rPr lang="ru-RU" dirty="0" err="1" smtClean="0"/>
              <a:t>тейпов</a:t>
            </a:r>
            <a:r>
              <a:rPr lang="ru-RU" dirty="0" smtClean="0"/>
              <a:t>, наложенных врачом соревнований по медицинским показаниям.</a:t>
            </a:r>
            <a:endParaRPr lang="ru-RU" sz="1400" dirty="0" smtClean="0"/>
          </a:p>
          <a:p>
            <a:pPr>
              <a:buNone/>
            </a:pPr>
            <a:r>
              <a:rPr lang="ru-RU" dirty="0" smtClean="0"/>
              <a:t>В случае нарушения указанных правил спортсмену засчитывается неудачная попытка.</a:t>
            </a:r>
            <a:endParaRPr lang="ru-RU" sz="1600" dirty="0" smtClean="0"/>
          </a:p>
          <a:p>
            <a:pPr>
              <a:buNone/>
            </a:pPr>
            <a:r>
              <a:rPr lang="ru-RU" b="1" dirty="0" smtClean="0"/>
              <a:t> </a:t>
            </a:r>
            <a:endParaRPr lang="ru-RU" sz="1600" dirty="0" smtClean="0"/>
          </a:p>
          <a:p>
            <a:endParaRPr lang="ru-RU"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Оборудование для тамэсивари</a:t>
            </a:r>
            <a:endParaRPr lang="ru-RU" dirty="0"/>
          </a:p>
        </p:txBody>
      </p:sp>
      <p:graphicFrame>
        <p:nvGraphicFramePr>
          <p:cNvPr id="8" name="Содержимое 7"/>
          <p:cNvGraphicFramePr>
            <a:graphicFrameLocks noGrp="1"/>
          </p:cNvGraphicFramePr>
          <p:nvPr>
            <p:ph idx="1"/>
          </p:nvPr>
        </p:nvGraphicFramePr>
        <p:xfrm>
          <a:off x="467544" y="1628800"/>
          <a:ext cx="8229600" cy="4679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lstStyle/>
          <a:p>
            <a:r>
              <a:rPr lang="ru-RU" sz="4400" dirty="0" smtClean="0">
                <a:latin typeface="Times New Roman" pitchFamily="18" charset="0"/>
                <a:cs typeface="Times New Roman" pitchFamily="18" charset="0"/>
              </a:rPr>
              <a:t>Блоки</a:t>
            </a:r>
            <a:r>
              <a:rPr lang="ru-RU" dirty="0" smtClean="0">
                <a:latin typeface="Times New Roman" pitchFamily="18" charset="0"/>
                <a:cs typeface="Times New Roman" pitchFamily="18" charset="0"/>
              </a:rPr>
              <a:t> для тамэсивари</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r>
              <a:rPr lang="ru-RU" dirty="0" smtClean="0"/>
              <a:t>Доски для разбивания должны быть установлены на специальных блоках, имеющих размеры 45 × 15,5 × 12 см. Блоки должны быть изготовлены из прочных материалов (бетон, твердая древесина и т.п.). Допускается изготовление блоков в виде устойчивых сварных металлических конструкций.</a:t>
            </a:r>
          </a:p>
          <a:p>
            <a:r>
              <a:rPr lang="ru-RU" dirty="0" smtClean="0"/>
              <a:t>Блоки устанавливаются для каждого упражнения определенным образом:</a:t>
            </a:r>
          </a:p>
          <a:p>
            <a:endParaRPr lang="ru-RU"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СЭЙКЕН</a:t>
            </a:r>
            <a:endParaRPr lang="ru-RU" dirty="0"/>
          </a:p>
        </p:txBody>
      </p:sp>
      <p:pic>
        <p:nvPicPr>
          <p:cNvPr id="4" name="Содержимое 3" descr="1433333647_img_1091.jpg"/>
          <p:cNvPicPr>
            <a:picLocks noGrp="1" noChangeAspect="1"/>
          </p:cNvPicPr>
          <p:nvPr>
            <p:ph idx="1"/>
          </p:nvPr>
        </p:nvPicPr>
        <p:blipFill>
          <a:blip r:embed="rId2" cstate="print"/>
          <a:stretch>
            <a:fillRect/>
          </a:stretch>
        </p:blipFill>
        <p:spPr>
          <a:xfrm>
            <a:off x="1524000" y="1925637"/>
            <a:ext cx="6096000" cy="4057650"/>
          </a:xfr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КАКАТО</a:t>
            </a:r>
            <a:endParaRPr lang="ru-RU" dirty="0"/>
          </a:p>
        </p:txBody>
      </p:sp>
      <p:pic>
        <p:nvPicPr>
          <p:cNvPr id="4" name="Содержимое 3" descr="1507828963_img_2254.jpg"/>
          <p:cNvPicPr>
            <a:picLocks noGrp="1" noChangeAspect="1"/>
          </p:cNvPicPr>
          <p:nvPr>
            <p:ph idx="1"/>
          </p:nvPr>
        </p:nvPicPr>
        <p:blipFill>
          <a:blip r:embed="rId2" cstate="print"/>
          <a:stretch>
            <a:fillRect/>
          </a:stretch>
        </p:blipFill>
        <p:spPr>
          <a:xfrm>
            <a:off x="1524000" y="1925637"/>
            <a:ext cx="6096000" cy="4057650"/>
          </a:xfr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effectLst/>
                <a:latin typeface="+mn-lt"/>
              </a:rPr>
              <a:t>ХИДЗИ</a:t>
            </a:r>
            <a:r>
              <a:rPr lang="ru-RU" dirty="0" smtClean="0">
                <a:latin typeface="+mn-lt"/>
              </a:rPr>
              <a:t> (ЭМПИ)</a:t>
            </a:r>
            <a:endParaRPr lang="ru-RU" dirty="0">
              <a:latin typeface="+mn-lt"/>
            </a:endParaRPr>
          </a:p>
        </p:txBody>
      </p:sp>
      <p:pic>
        <p:nvPicPr>
          <p:cNvPr id="4" name="Содержимое 3" descr="1448899583_img_7357.jpg"/>
          <p:cNvPicPr>
            <a:picLocks noGrp="1" noChangeAspect="1"/>
          </p:cNvPicPr>
          <p:nvPr>
            <p:ph idx="1"/>
          </p:nvPr>
        </p:nvPicPr>
        <p:blipFill>
          <a:blip r:embed="rId2" cstate="print"/>
          <a:stretch>
            <a:fillRect/>
          </a:stretch>
        </p:blipFill>
        <p:spPr>
          <a:xfrm>
            <a:off x="457200" y="1600200"/>
            <a:ext cx="8229600" cy="4709160"/>
          </a:xfr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ШУТО</a:t>
            </a:r>
            <a:endParaRPr lang="ru-RU" dirty="0"/>
          </a:p>
        </p:txBody>
      </p:sp>
      <p:pic>
        <p:nvPicPr>
          <p:cNvPr id="4" name="Содержимое 3" descr="03.jpg"/>
          <p:cNvPicPr>
            <a:picLocks noGrp="1" noChangeAspect="1"/>
          </p:cNvPicPr>
          <p:nvPr>
            <p:ph idx="1"/>
          </p:nvPr>
        </p:nvPicPr>
        <p:blipFill>
          <a:blip r:embed="rId2" cstate="print"/>
          <a:stretch>
            <a:fillRect/>
          </a:stretch>
        </p:blipFill>
        <p:spPr>
          <a:xfrm>
            <a:off x="1403648" y="1772816"/>
            <a:ext cx="5717430" cy="447675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Карпенко Илья </a:t>
            </a:r>
            <a:br>
              <a:rPr lang="ru-RU" dirty="0" smtClean="0"/>
            </a:br>
            <a:r>
              <a:rPr lang="ru-RU" dirty="0" smtClean="0"/>
              <a:t>Чемпион мира по Тамэсивари</a:t>
            </a:r>
            <a:br>
              <a:rPr lang="ru-RU" dirty="0" smtClean="0"/>
            </a:br>
            <a:endParaRPr lang="ru-RU" dirty="0"/>
          </a:p>
        </p:txBody>
      </p:sp>
      <p:pic>
        <p:nvPicPr>
          <p:cNvPr id="5" name="Содержимое 4" descr="1352666860206l.jpg"/>
          <p:cNvPicPr>
            <a:picLocks noGrp="1" noChangeAspect="1"/>
          </p:cNvPicPr>
          <p:nvPr>
            <p:ph idx="1"/>
          </p:nvPr>
        </p:nvPicPr>
        <p:blipFill>
          <a:blip r:embed="rId2" cstate="print"/>
          <a:stretch>
            <a:fillRect/>
          </a:stretch>
        </p:blipFill>
        <p:spPr>
          <a:xfrm>
            <a:off x="1038397" y="1600200"/>
            <a:ext cx="7067205" cy="4708525"/>
          </a:xfrm>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074242"/>
          </a:xfrm>
        </p:spPr>
        <p:txBody>
          <a:bodyPr>
            <a:normAutofit/>
          </a:bodyPr>
          <a:lstStyle/>
          <a:p>
            <a:r>
              <a:rPr lang="ru-RU" sz="3200" b="0" dirty="0" smtClean="0"/>
              <a:t>Илья Карпенко - обладатель мирового рекорда в спортивном </a:t>
            </a:r>
            <a:r>
              <a:rPr lang="ru-RU" sz="3200" b="0" dirty="0" err="1" smtClean="0"/>
              <a:t>тамэшивари</a:t>
            </a:r>
            <a:r>
              <a:rPr lang="ru-RU" sz="3200" b="0" dirty="0" smtClean="0"/>
              <a:t> (34 доски).</a:t>
            </a:r>
            <a:r>
              <a:rPr lang="ru-RU" sz="3200" dirty="0" smtClean="0"/>
              <a:t/>
            </a:r>
            <a:br>
              <a:rPr lang="ru-RU" sz="3200" dirty="0" smtClean="0"/>
            </a:br>
            <a:endParaRPr lang="ru-RU" sz="3200" dirty="0"/>
          </a:p>
        </p:txBody>
      </p:sp>
      <p:pic>
        <p:nvPicPr>
          <p:cNvPr id="4" name="Содержимое 3" descr="1574696630_5j2a9238.jpg"/>
          <p:cNvPicPr>
            <a:picLocks noGrp="1" noChangeAspect="1"/>
          </p:cNvPicPr>
          <p:nvPr>
            <p:ph idx="1"/>
          </p:nvPr>
        </p:nvPicPr>
        <p:blipFill>
          <a:blip r:embed="rId2" cstate="print"/>
          <a:stretch>
            <a:fillRect/>
          </a:stretch>
        </p:blipFill>
        <p:spPr>
          <a:xfrm>
            <a:off x="1475656" y="2348880"/>
            <a:ext cx="6096000" cy="4067175"/>
          </a:xfrm>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764704"/>
            <a:ext cx="8229600" cy="908720"/>
          </a:xfrm>
        </p:spPr>
        <p:txBody>
          <a:bodyPr>
            <a:normAutofit fontScale="90000"/>
          </a:bodyPr>
          <a:lstStyle/>
          <a:p>
            <a:r>
              <a:rPr lang="ru-RU" dirty="0" smtClean="0"/>
              <a:t>СОРЕВНОВАНИЯ В ВИДЕ ПРОГРАММЫ «КАТА»</a:t>
            </a:r>
            <a:br>
              <a:rPr lang="ru-RU" dirty="0" smtClean="0"/>
            </a:br>
            <a:r>
              <a:rPr lang="ru-RU" dirty="0" smtClean="0"/>
              <a:t> </a:t>
            </a:r>
            <a:br>
              <a:rPr lang="ru-RU" dirty="0" smtClean="0"/>
            </a:br>
            <a:endParaRPr lang="ru-RU" dirty="0"/>
          </a:p>
        </p:txBody>
      </p:sp>
      <p:pic>
        <p:nvPicPr>
          <p:cNvPr id="4" name="Содержимое 3" descr="1490620547513l.jpg"/>
          <p:cNvPicPr>
            <a:picLocks noGrp="1" noChangeAspect="1"/>
          </p:cNvPicPr>
          <p:nvPr>
            <p:ph idx="1"/>
          </p:nvPr>
        </p:nvPicPr>
        <p:blipFill>
          <a:blip r:embed="rId2" cstate="print"/>
          <a:stretch>
            <a:fillRect/>
          </a:stretch>
        </p:blipFill>
        <p:spPr>
          <a:xfrm>
            <a:off x="1038397" y="1600200"/>
            <a:ext cx="7067205" cy="4708525"/>
          </a:xfrm>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1210146"/>
          </a:xfrm>
        </p:spPr>
        <p:txBody>
          <a:bodyPr>
            <a:noAutofit/>
          </a:bodyPr>
          <a:lstStyle/>
          <a:p>
            <a:r>
              <a:rPr lang="ru-RU" sz="3600" dirty="0" smtClean="0">
                <a:latin typeface="+mn-lt"/>
              </a:rPr>
              <a:t> </a:t>
            </a:r>
            <a:r>
              <a:rPr lang="ru-RU" sz="3600" dirty="0" smtClean="0">
                <a:effectLst/>
                <a:latin typeface="+mn-lt"/>
              </a:rPr>
              <a:t>Этапы проведения соревнований. </a:t>
            </a:r>
            <a:br>
              <a:rPr lang="ru-RU" sz="3600" dirty="0" smtClean="0">
                <a:effectLst/>
                <a:latin typeface="+mn-lt"/>
              </a:rPr>
            </a:br>
            <a:r>
              <a:rPr lang="ru-RU" sz="3600" dirty="0" smtClean="0">
                <a:effectLst/>
                <a:latin typeface="+mn-lt"/>
              </a:rPr>
              <a:t> Определение победителей.</a:t>
            </a:r>
            <a:br>
              <a:rPr lang="ru-RU" sz="3600" dirty="0" smtClean="0">
                <a:effectLst/>
                <a:latin typeface="+mn-lt"/>
              </a:rPr>
            </a:br>
            <a:endParaRPr lang="ru-RU" sz="3600" dirty="0">
              <a:effectLst/>
              <a:latin typeface="+mn-lt"/>
            </a:endParaRPr>
          </a:p>
        </p:txBody>
      </p:sp>
      <p:sp>
        <p:nvSpPr>
          <p:cNvPr id="3" name="Содержимое 2"/>
          <p:cNvSpPr>
            <a:spLocks noGrp="1"/>
          </p:cNvSpPr>
          <p:nvPr>
            <p:ph idx="1"/>
          </p:nvPr>
        </p:nvSpPr>
        <p:spPr>
          <a:xfrm>
            <a:off x="457200" y="1124744"/>
            <a:ext cx="8229600" cy="5184616"/>
          </a:xfrm>
        </p:spPr>
        <p:txBody>
          <a:bodyPr>
            <a:normAutofit fontScale="70000" lnSpcReduction="20000"/>
          </a:bodyPr>
          <a:lstStyle/>
          <a:p>
            <a:r>
              <a:rPr lang="ru-RU" dirty="0" smtClean="0"/>
              <a:t>В возрастных категориях 12 лет и старше соревнования по ката проводятся в два этапа:</a:t>
            </a:r>
          </a:p>
          <a:p>
            <a:pPr lvl="0"/>
            <a:r>
              <a:rPr lang="ru-RU" dirty="0" smtClean="0"/>
              <a:t>Предварительный этап – участники выполняют одинаковые ката.</a:t>
            </a:r>
          </a:p>
          <a:p>
            <a:pPr lvl="0"/>
            <a:r>
              <a:rPr lang="ru-RU" dirty="0" smtClean="0"/>
              <a:t>Финал – участники выполняют ката по выбору.</a:t>
            </a:r>
          </a:p>
          <a:p>
            <a:r>
              <a:rPr lang="ru-RU" dirty="0" smtClean="0"/>
              <a:t>К участию в финале допускаются 4-10 спортсменов, набравших максимальные суммы баллов на предварительном этапе. Количество зависит от общего числа участников и определяется на судейском семинаре или оговаривается в Положении о соревнованиях.</a:t>
            </a:r>
          </a:p>
          <a:p>
            <a:r>
              <a:rPr lang="ru-RU" dirty="0" smtClean="0"/>
              <a:t> В случае если по результатам предварительного этапа несколько участников, претендующих на участие в финале, имеют одинаковые баллы, учитываются самые низкие оценки, полученные за выполнение всех ката на предварительном этапе (победитель определяется по самому высокому баллу).</a:t>
            </a:r>
          </a:p>
          <a:p>
            <a:r>
              <a:rPr lang="ru-RU" dirty="0" smtClean="0"/>
              <a:t> В случае повторного ничейного результата учитываются самые высокие оценки (победитель также определяется по более высокому баллу).  </a:t>
            </a:r>
          </a:p>
          <a:p>
            <a:r>
              <a:rPr lang="ru-RU" dirty="0" smtClean="0"/>
              <a:t>В случае последующего ничейного результата претенденты должны выполнить по указанию Главного судьи обязательное ката предварительного этапа с целью отсева лишних </a:t>
            </a:r>
            <a:endParaRPr lang="ru-RU"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32656"/>
            <a:ext cx="8229600" cy="5976704"/>
          </a:xfrm>
        </p:spPr>
        <p:txBody>
          <a:bodyPr>
            <a:normAutofit fontScale="85000" lnSpcReduction="20000"/>
          </a:bodyPr>
          <a:lstStyle/>
          <a:p>
            <a:r>
              <a:rPr lang="ru-RU" dirty="0" smtClean="0"/>
              <a:t>Призерами личных соревнований (соответственно 1-е, 2-е и 3-е место) объявляются участники, набравшие максимальные суммы баллов за выполнение  ката в финале соревнований.</a:t>
            </a:r>
          </a:p>
          <a:p>
            <a:r>
              <a:rPr lang="ru-RU" dirty="0" smtClean="0"/>
              <a:t> В случае если по результатам финала несколько участников, претендующих на призовые места, имеют одинаковые баллы, учитываются самые низкие оценки, полученные за выполнение ката в финале (победитель определяется по самому высокому баллу). </a:t>
            </a:r>
          </a:p>
          <a:p>
            <a:r>
              <a:rPr lang="ru-RU" dirty="0" smtClean="0"/>
              <a:t>В случае повторного ничейного результата учитываются самые высокие оценки (победитель также определяется по более высокому баллу). </a:t>
            </a:r>
          </a:p>
          <a:p>
            <a:r>
              <a:rPr lang="ru-RU" dirty="0" smtClean="0"/>
              <a:t>В случае последующего ничейного результата учитываются результаты предварительного этапа.</a:t>
            </a:r>
          </a:p>
          <a:p>
            <a:r>
              <a:rPr lang="ru-RU" dirty="0" smtClean="0"/>
              <a:t> В случае равенства баллов, полученных за выполнение ката на предварительном этапе, участники должны выполнить по указанию Главного судьи ката предварительного этапа. </a:t>
            </a:r>
          </a:p>
          <a:p>
            <a:endParaRPr lang="ru-RU"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effectLst/>
                <a:latin typeface="+mn-lt"/>
                <a:cs typeface="Times New Roman" pitchFamily="18" charset="0"/>
              </a:rPr>
              <a:t>Выход</a:t>
            </a:r>
            <a:r>
              <a:rPr lang="ru-RU" dirty="0" smtClean="0">
                <a:effectLst/>
                <a:latin typeface="+mn-lt"/>
              </a:rPr>
              <a:t> участников на татами</a:t>
            </a:r>
            <a:br>
              <a:rPr lang="ru-RU" dirty="0" smtClean="0">
                <a:effectLst/>
                <a:latin typeface="+mn-lt"/>
              </a:rPr>
            </a:br>
            <a:endParaRPr lang="ru-RU" dirty="0">
              <a:effectLst/>
              <a:latin typeface="+mn-lt"/>
            </a:endParaRPr>
          </a:p>
        </p:txBody>
      </p:sp>
      <p:graphicFrame>
        <p:nvGraphicFramePr>
          <p:cNvPr id="6" name="Содержимое 5"/>
          <p:cNvGraphicFramePr>
            <a:graphicFrameLocks noGrp="1"/>
          </p:cNvGraphicFramePr>
          <p:nvPr>
            <p:ph idx="1"/>
          </p:nvPr>
        </p:nvGraphicFramePr>
        <p:xfrm>
          <a:off x="1475656" y="908720"/>
          <a:ext cx="6048672"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Оценка выполнения ката.</a:t>
            </a:r>
            <a:br>
              <a:rPr lang="ru-RU" dirty="0" smtClean="0"/>
            </a:br>
            <a:endParaRPr lang="ru-RU" dirty="0"/>
          </a:p>
        </p:txBody>
      </p:sp>
      <p:sp>
        <p:nvSpPr>
          <p:cNvPr id="3" name="Содержимое 2"/>
          <p:cNvSpPr>
            <a:spLocks noGrp="1"/>
          </p:cNvSpPr>
          <p:nvPr>
            <p:ph idx="1"/>
          </p:nvPr>
        </p:nvSpPr>
        <p:spPr>
          <a:xfrm>
            <a:off x="457200" y="1052736"/>
            <a:ext cx="8229600" cy="5805264"/>
          </a:xfrm>
        </p:spPr>
        <p:txBody>
          <a:bodyPr>
            <a:normAutofit fontScale="92500" lnSpcReduction="20000"/>
          </a:bodyPr>
          <a:lstStyle/>
          <a:p>
            <a:r>
              <a:rPr lang="ru-RU" dirty="0" smtClean="0"/>
              <a:t>Общий балл за выступление вычисляется следующим образом: из пяти оценок, показанных рефери и боковыми судьями, самая высокая и самая низкая исключаются, а оставшиеся три оценки суммируются.</a:t>
            </a:r>
          </a:p>
          <a:p>
            <a:r>
              <a:rPr lang="ru-RU" dirty="0" smtClean="0"/>
              <a:t>Выступления участников оцениваются по 10-балльной шкале с шагом 0,5 балла.</a:t>
            </a:r>
          </a:p>
          <a:p>
            <a:r>
              <a:rPr lang="ru-RU" dirty="0" smtClean="0"/>
              <a:t>Базовая оценка каждого участника перед выступлением равна 7 баллам. </a:t>
            </a:r>
          </a:p>
          <a:p>
            <a:r>
              <a:rPr lang="ru-RU" dirty="0" smtClean="0"/>
              <a:t>Оценка выступления спортсмена производится по 6 параметрам. Выполнение ката, превосходящее стандарты, ведет к увеличению базовой оценки, тогда как недостаточно хорошее выполнение ката по каждому параметру ведет к снижению базовой оценки. Шаг изменения базовой оценки составляет 0,5 балла.</a:t>
            </a:r>
          </a:p>
          <a:p>
            <a:pPr>
              <a:buNone/>
            </a:pPr>
            <a:endParaRPr lang="ru-RU"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effectLst/>
                <a:latin typeface="+mn-lt"/>
              </a:rPr>
              <a:t>Критерии оценки</a:t>
            </a:r>
            <a:endParaRPr lang="ru-RU" dirty="0">
              <a:effectLst/>
              <a:latin typeface="+mn-lt"/>
            </a:endParaRPr>
          </a:p>
        </p:txBody>
      </p:sp>
      <p:sp>
        <p:nvSpPr>
          <p:cNvPr id="3" name="Содержимое 2"/>
          <p:cNvSpPr>
            <a:spLocks noGrp="1"/>
          </p:cNvSpPr>
          <p:nvPr>
            <p:ph idx="1"/>
          </p:nvPr>
        </p:nvSpPr>
        <p:spPr/>
        <p:txBody>
          <a:bodyPr/>
          <a:lstStyle/>
          <a:p>
            <a:pPr lvl="0"/>
            <a:r>
              <a:rPr lang="ru-RU" b="1" dirty="0" smtClean="0"/>
              <a:t>Ритм ката</a:t>
            </a:r>
            <a:endParaRPr lang="ru-RU" dirty="0" smtClean="0"/>
          </a:p>
          <a:p>
            <a:pPr lvl="0"/>
            <a:r>
              <a:rPr lang="ru-RU" b="1" dirty="0" smtClean="0"/>
              <a:t>Сила. </a:t>
            </a:r>
            <a:endParaRPr lang="ru-RU" dirty="0" smtClean="0"/>
          </a:p>
          <a:p>
            <a:pPr lvl="0"/>
            <a:r>
              <a:rPr lang="ru-RU" b="1" dirty="0" smtClean="0"/>
              <a:t>Контроль дыхания</a:t>
            </a:r>
            <a:endParaRPr lang="ru-RU" dirty="0" smtClean="0"/>
          </a:p>
          <a:p>
            <a:pPr lvl="0"/>
            <a:r>
              <a:rPr lang="ru-RU" b="1" dirty="0" smtClean="0"/>
              <a:t>Правильность выполнения техники</a:t>
            </a:r>
            <a:endParaRPr lang="ru-RU" dirty="0" smtClean="0"/>
          </a:p>
          <a:p>
            <a:pPr lvl="0"/>
            <a:r>
              <a:rPr lang="ru-RU" b="1" dirty="0" smtClean="0"/>
              <a:t>Баланс</a:t>
            </a:r>
            <a:endParaRPr lang="ru-RU" dirty="0" smtClean="0"/>
          </a:p>
          <a:p>
            <a:pPr lvl="0"/>
            <a:r>
              <a:rPr lang="ru-RU" b="1" dirty="0" smtClean="0"/>
              <a:t>Зрелищность и боевой дух.</a:t>
            </a:r>
            <a:endParaRPr lang="ru-RU" dirty="0" smtClean="0"/>
          </a:p>
          <a:p>
            <a:pPr lvl="0"/>
            <a:r>
              <a:rPr lang="ru-RU" b="1" dirty="0" smtClean="0"/>
              <a:t>Синхронность (ката-группа).</a:t>
            </a:r>
            <a:endParaRPr lang="ru-RU" dirty="0" smtClean="0"/>
          </a:p>
          <a:p>
            <a:endParaRPr lang="ru-RU"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lstStyle/>
          <a:p>
            <a:r>
              <a:rPr lang="ru-RU" dirty="0" smtClean="0">
                <a:effectLst/>
                <a:latin typeface="+mn-lt"/>
              </a:rPr>
              <a:t>Грубые нарушения</a:t>
            </a:r>
            <a:endParaRPr lang="ru-RU" dirty="0">
              <a:effectLst/>
              <a:latin typeface="+mn-lt"/>
            </a:endParaRPr>
          </a:p>
        </p:txBody>
      </p:sp>
      <p:sp>
        <p:nvSpPr>
          <p:cNvPr id="3" name="Содержимое 2"/>
          <p:cNvSpPr>
            <a:spLocks noGrp="1"/>
          </p:cNvSpPr>
          <p:nvPr>
            <p:ph idx="1"/>
          </p:nvPr>
        </p:nvSpPr>
        <p:spPr/>
        <p:txBody>
          <a:bodyPr/>
          <a:lstStyle/>
          <a:p>
            <a:endParaRPr lang="ru-RU" dirty="0" smtClean="0"/>
          </a:p>
          <a:p>
            <a:pPr>
              <a:buNone/>
            </a:pPr>
            <a:r>
              <a:rPr lang="ru-RU" dirty="0" smtClean="0"/>
              <a:t>Базовая оценка снижается на 1 балл.</a:t>
            </a:r>
          </a:p>
          <a:p>
            <a:r>
              <a:rPr lang="ru-RU" dirty="0" smtClean="0"/>
              <a:t>Замена или потеря элемента.</a:t>
            </a:r>
          </a:p>
          <a:p>
            <a:r>
              <a:rPr lang="ru-RU" dirty="0" smtClean="0"/>
              <a:t>Отсутствие «Киай».</a:t>
            </a:r>
          </a:p>
          <a:p>
            <a:r>
              <a:rPr lang="ru-RU" dirty="0" smtClean="0"/>
              <a:t>«Киай» не в том месте.</a:t>
            </a:r>
          </a:p>
          <a:p>
            <a:r>
              <a:rPr lang="ru-RU" dirty="0" smtClean="0"/>
              <a:t>Потеря равновесия  (упал,встал).</a:t>
            </a:r>
          </a:p>
          <a:p>
            <a:r>
              <a:rPr lang="ru-RU" dirty="0" smtClean="0"/>
              <a:t>Выход двумя ногами за татами .</a:t>
            </a:r>
          </a:p>
          <a:p>
            <a:pPr>
              <a:buNone/>
            </a:pPr>
            <a:r>
              <a:rPr lang="ru-RU" dirty="0" smtClean="0"/>
              <a:t>     Не значительные нарушения снижают базовую оценку на 0.5 балла.</a:t>
            </a:r>
            <a:endParaRPr lang="ru-RU"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effectLst/>
                <a:latin typeface="+mn-lt"/>
              </a:rPr>
              <a:t>Дисквалификация</a:t>
            </a:r>
            <a:r>
              <a:rPr lang="ru-RU" dirty="0" smtClean="0"/>
              <a:t> </a:t>
            </a:r>
            <a:br>
              <a:rPr lang="ru-RU" dirty="0" smtClean="0"/>
            </a:br>
            <a:r>
              <a:rPr lang="ru-RU" sz="3600" dirty="0" smtClean="0"/>
              <a:t>(5 Баллов).</a:t>
            </a:r>
            <a:br>
              <a:rPr lang="ru-RU" sz="3600" dirty="0" smtClean="0"/>
            </a:br>
            <a:endParaRPr lang="ru-RU" sz="3600" dirty="0"/>
          </a:p>
        </p:txBody>
      </p:sp>
      <p:sp>
        <p:nvSpPr>
          <p:cNvPr id="3" name="Содержимое 2"/>
          <p:cNvSpPr>
            <a:spLocks noGrp="1"/>
          </p:cNvSpPr>
          <p:nvPr>
            <p:ph idx="1"/>
          </p:nvPr>
        </p:nvSpPr>
        <p:spPr>
          <a:xfrm>
            <a:off x="457200" y="1052736"/>
            <a:ext cx="8229600" cy="5256624"/>
          </a:xfrm>
        </p:spPr>
        <p:txBody>
          <a:bodyPr>
            <a:normAutofit/>
          </a:bodyPr>
          <a:lstStyle/>
          <a:p>
            <a:pPr>
              <a:buNone/>
            </a:pPr>
            <a:r>
              <a:rPr lang="ru-RU" sz="2400" dirty="0" smtClean="0"/>
              <a:t>     По указанию рефери выступление останавливается, и участник дисквалифицируется в следующих случаях:</a:t>
            </a:r>
          </a:p>
          <a:p>
            <a:pPr>
              <a:buNone/>
            </a:pPr>
            <a:endParaRPr lang="ru-RU" sz="1600" dirty="0" smtClean="0"/>
          </a:p>
          <a:p>
            <a:pPr>
              <a:buNone/>
            </a:pPr>
            <a:endParaRPr lang="ru-RU" sz="1600" dirty="0" smtClean="0"/>
          </a:p>
          <a:p>
            <a:pPr lvl="1"/>
            <a:r>
              <a:rPr lang="ru-RU" sz="2800" dirty="0" smtClean="0"/>
              <a:t>при выполнении спортсменом не того ката, которое он объявил;</a:t>
            </a:r>
          </a:p>
          <a:p>
            <a:pPr lvl="1"/>
            <a:r>
              <a:rPr lang="ru-RU" sz="2800" dirty="0" smtClean="0"/>
              <a:t>при выполнении спортсменом ката, не предусмотренного положением о проведении соревнований;</a:t>
            </a:r>
          </a:p>
          <a:p>
            <a:pPr lvl="1"/>
            <a:r>
              <a:rPr lang="ru-RU" sz="2800" dirty="0" smtClean="0"/>
              <a:t>при прекращении спортсменом выполнения ката до его окончания;</a:t>
            </a:r>
          </a:p>
          <a:p>
            <a:pPr lvl="1"/>
            <a:r>
              <a:rPr lang="ru-RU" sz="2800" dirty="0" smtClean="0"/>
              <a:t>  при невыполнении команд рефери</a:t>
            </a:r>
            <a:endParaRPr lang="ru-RU"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10524</TotalTime>
  <Words>6172</Words>
  <Application>Microsoft Office PowerPoint</Application>
  <PresentationFormat>Экран (4:3)</PresentationFormat>
  <Paragraphs>479</Paragraphs>
  <Slides>89</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89</vt:i4>
      </vt:variant>
    </vt:vector>
  </HeadingPairs>
  <TitlesOfParts>
    <vt:vector size="90" baseType="lpstr">
      <vt:lpstr>Апекс</vt:lpstr>
      <vt:lpstr>Слайд 1</vt:lpstr>
      <vt:lpstr>Слайд 2</vt:lpstr>
      <vt:lpstr>Слайд 3</vt:lpstr>
      <vt:lpstr>Слайд 4</vt:lpstr>
      <vt:lpstr>Слайд 5</vt:lpstr>
      <vt:lpstr> Основные нормативные документы </vt:lpstr>
      <vt:lpstr>Слайд 7</vt:lpstr>
      <vt:lpstr>Слайд 8</vt:lpstr>
      <vt:lpstr>Слайд 9</vt:lpstr>
      <vt:lpstr>Организация работы судейской коллегии на соревнованиях по Киокусинкай</vt:lpstr>
      <vt:lpstr>Программы соревновании</vt:lpstr>
      <vt:lpstr>Характер проведения соревнований</vt:lpstr>
      <vt:lpstr>Система проведения соревнований</vt:lpstr>
      <vt:lpstr>Официальные лица соревнований</vt:lpstr>
      <vt:lpstr>Официальные представители команд ,тренеры, инспектор соревнований,  технический персонал и волонтёры   НЕ ЯВЛЯЮТСЯ   официальными лицами соревнований   </vt:lpstr>
      <vt:lpstr>Права и обязанности официальных лиц</vt:lpstr>
      <vt:lpstr>Слайд 17</vt:lpstr>
      <vt:lpstr>Официальным лицам соревнований запрещено: </vt:lpstr>
      <vt:lpstr>Главная судейская коллегия</vt:lpstr>
      <vt:lpstr>Форма одежды членов судейской бригады</vt:lpstr>
      <vt:lpstr>Главный судья: </vt:lpstr>
      <vt:lpstr>Главный судья обязан: </vt:lpstr>
      <vt:lpstr>Главный судья имеет право: </vt:lpstr>
      <vt:lpstr>Заместитель Главного судьи: </vt:lpstr>
      <vt:lpstr> Главный секретарь </vt:lpstr>
      <vt:lpstr>Старший судья  </vt:lpstr>
      <vt:lpstr>Слайд 27</vt:lpstr>
      <vt:lpstr>Рефери </vt:lpstr>
      <vt:lpstr>Боковые судьи</vt:lpstr>
      <vt:lpstr>Обязанности бокового судьи </vt:lpstr>
      <vt:lpstr>Судьи при участниках</vt:lpstr>
      <vt:lpstr>Состав коллегии </vt:lpstr>
      <vt:lpstr>Члены судейских бригад обязаны: </vt:lpstr>
      <vt:lpstr>Членам судейских бригад запрещается: </vt:lpstr>
      <vt:lpstr>Судья-секундометрист </vt:lpstr>
      <vt:lpstr>Обязанности Судей при участниках: </vt:lpstr>
      <vt:lpstr> Судья-информатор  </vt:lpstr>
      <vt:lpstr>Судьи-секретари</vt:lpstr>
      <vt:lpstr>Площадка для проведения соревнований </vt:lpstr>
      <vt:lpstr>Слайд 40</vt:lpstr>
      <vt:lpstr>СОРЕВНОВАНИЯ В ВИДЕ ПРОГРАММЫ «ПОЕДИНКИ» </vt:lpstr>
      <vt:lpstr>Слайд 42</vt:lpstr>
      <vt:lpstr> Регламент поединка</vt:lpstr>
      <vt:lpstr>Регламент поединка в абсолютной весовой категории</vt:lpstr>
      <vt:lpstr>Регламент  в соревнованиях по весовым категориям для мужчин  и женщин  </vt:lpstr>
      <vt:lpstr>Слайд 46</vt:lpstr>
      <vt:lpstr>Разрешенные и запрещенные технические действия.</vt:lpstr>
      <vt:lpstr>Слайд 48</vt:lpstr>
      <vt:lpstr>Разрешенные технические действия </vt:lpstr>
      <vt:lpstr>Слайд 50</vt:lpstr>
      <vt:lpstr>Слайд 51</vt:lpstr>
      <vt:lpstr>Запрещенные технические действия (хансоку) </vt:lpstr>
      <vt:lpstr>Слайд 53</vt:lpstr>
      <vt:lpstr> Определение победителя </vt:lpstr>
      <vt:lpstr>Чистая победа (иппон-кати)</vt:lpstr>
      <vt:lpstr> Пол победы (вадза-ари) </vt:lpstr>
      <vt:lpstr>Слайд 57</vt:lpstr>
      <vt:lpstr>Слайд 58</vt:lpstr>
      <vt:lpstr>Дисквалификация (сиккаку) </vt:lpstr>
      <vt:lpstr>Победа по решению судей  </vt:lpstr>
      <vt:lpstr>Официальное предупреждение (чуй) </vt:lpstr>
      <vt:lpstr>Штрафные баллы (гэнтэн) </vt:lpstr>
      <vt:lpstr>Ход поединка и действия судей </vt:lpstr>
      <vt:lpstr>Слайд 64</vt:lpstr>
      <vt:lpstr>СОРЕВНОВАНИЯ В ВИДЕ ПРОГРАММЫ «ТАМЭСИВАРИ»</vt:lpstr>
      <vt:lpstr>Слайд 66</vt:lpstr>
      <vt:lpstr> Процедура выполнения тамэсивари  </vt:lpstr>
      <vt:lpstr>Слайд 68</vt:lpstr>
      <vt:lpstr>Слайд 69</vt:lpstr>
      <vt:lpstr>Слайд 70</vt:lpstr>
      <vt:lpstr>Слайд 71</vt:lpstr>
      <vt:lpstr>Разрешенные технические действия</vt:lpstr>
      <vt:lpstr>Запрещенные технические действия </vt:lpstr>
      <vt:lpstr>Оборудование для тамэсивари</vt:lpstr>
      <vt:lpstr>Блоки для тамэсивари</vt:lpstr>
      <vt:lpstr>СЭЙКЕН</vt:lpstr>
      <vt:lpstr>КАКАТО</vt:lpstr>
      <vt:lpstr>ХИДЗИ (ЭМПИ)</vt:lpstr>
      <vt:lpstr>ШУТО</vt:lpstr>
      <vt:lpstr>Карпенко Илья  Чемпион мира по Тамэсивари </vt:lpstr>
      <vt:lpstr>Илья Карпенко - обладатель мирового рекорда в спортивном тамэшивари (34 доски). </vt:lpstr>
      <vt:lpstr>СОРЕВНОВАНИЯ В ВИДЕ ПРОГРАММЫ «КАТА»   </vt:lpstr>
      <vt:lpstr> Этапы проведения соревнований.   Определение победителей. </vt:lpstr>
      <vt:lpstr>Слайд 84</vt:lpstr>
      <vt:lpstr>Выход участников на татами </vt:lpstr>
      <vt:lpstr>Оценка выполнения ката. </vt:lpstr>
      <vt:lpstr>Критерии оценки</vt:lpstr>
      <vt:lpstr>Грубые нарушения</vt:lpstr>
      <vt:lpstr>Дисквалификация  (5 Баллов).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dc:creator>
  <cp:lastModifiedBy>Рим2</cp:lastModifiedBy>
  <cp:revision>264</cp:revision>
  <dcterms:created xsi:type="dcterms:W3CDTF">2018-03-19T08:13:03Z</dcterms:created>
  <dcterms:modified xsi:type="dcterms:W3CDTF">2021-03-02T11:19:34Z</dcterms:modified>
</cp:coreProperties>
</file>