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65" r:id="rId4"/>
    <p:sldId id="258" r:id="rId5"/>
    <p:sldId id="257" r:id="rId6"/>
    <p:sldId id="263" r:id="rId7"/>
    <p:sldId id="262" r:id="rId8"/>
    <p:sldId id="259" r:id="rId9"/>
    <p:sldId id="260" r:id="rId10"/>
    <p:sldId id="261" r:id="rId11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7FFF6D-ED78-4286-BDCB-169F6893EC54}" v="4" dt="2021-02-01T07:32:24.7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BEF44-B7F7-4614-B3B8-F7CE736165EB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8619F-8221-4504-8B0D-90C70A840C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95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FA8C-1CE1-4734-87D8-94A0AFE12665}" type="datetime1">
              <a:rPr lang="ru-RU" smtClean="0"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BACC-285A-461F-8EB9-34656A441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799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F9F0-C573-4E43-9782-BB0F19933F91}" type="datetime1">
              <a:rPr lang="ru-RU" smtClean="0"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BACC-285A-461F-8EB9-34656A441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471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B7FC-69D4-4087-B3B3-8C5AF5B29D37}" type="datetime1">
              <a:rPr lang="ru-RU" smtClean="0"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BACC-285A-461F-8EB9-34656A441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042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5A24-D3D4-412A-A805-E2012B319293}" type="datetime1">
              <a:rPr lang="ru-RU" smtClean="0"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BACC-285A-461F-8EB9-34656A44119A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17194" y="365125"/>
            <a:ext cx="747584" cy="854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168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5C88-CAF4-4B70-916E-057CC2A97DDE}" type="datetime1">
              <a:rPr lang="ru-RU" smtClean="0"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BACC-285A-461F-8EB9-34656A441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573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7F51-8DCC-4FA7-A1B0-C4CD96BB4284}" type="datetime1">
              <a:rPr lang="ru-RU" smtClean="0"/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BACC-285A-461F-8EB9-34656A441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454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F85BA-67DA-43E7-B886-A2729C49A2DA}" type="datetime1">
              <a:rPr lang="ru-RU" smtClean="0"/>
              <a:t>03.03.2021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BACC-285A-461F-8EB9-34656A441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380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CCE6-F7D9-4885-AAEA-F5EF1B87FE29}" type="datetime1">
              <a:rPr lang="ru-RU" smtClean="0"/>
              <a:t>03.03.2021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BACC-285A-461F-8EB9-34656A441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34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FE4B-53E8-4A63-A71D-D559507DF8FC}" type="datetime1">
              <a:rPr lang="ru-RU" smtClean="0"/>
              <a:t>03.03.2021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BACC-285A-461F-8EB9-34656A441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43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98C-51E4-47BB-B797-14EB6D41BD2F}" type="datetime1">
              <a:rPr lang="ru-RU" smtClean="0"/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BACC-285A-461F-8EB9-34656A441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303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D0F4-5911-42C3-8A0F-4894CE54ACE6}" type="datetime1">
              <a:rPr lang="ru-RU" smtClean="0"/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BACC-285A-461F-8EB9-34656A441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941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30F88-9CDA-4D0C-9085-C35D92089DC4}" type="datetime1">
              <a:rPr lang="ru-RU" smtClean="0"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5BACC-285A-461F-8EB9-34656A441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548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82800" y="129794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/>
              <a:t>Оренбургский </a:t>
            </a:r>
            <a:br>
              <a:rPr lang="en-US" dirty="0"/>
            </a:br>
            <a:r>
              <a:rPr lang="ru-RU" dirty="0"/>
              <a:t>Стартап-Акселератор</a:t>
            </a:r>
            <a:br>
              <a:rPr lang="ru-RU" dirty="0"/>
            </a:br>
            <a:r>
              <a:rPr lang="en-US" dirty="0"/>
              <a:t>orenburg.vc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6123" y="4700588"/>
            <a:ext cx="9144000" cy="1216635"/>
          </a:xfrm>
        </p:spPr>
        <p:txBody>
          <a:bodyPr>
            <a:normAutofit/>
          </a:bodyPr>
          <a:lstStyle/>
          <a:p>
            <a:pPr algn="l"/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BACC-285A-461F-8EB9-34656A44119A}" type="slidenum">
              <a:rPr lang="ru-RU" smtClean="0"/>
              <a:t>1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FCB4FE7-85FE-4B3D-A01B-233909128E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4096" y="1299322"/>
            <a:ext cx="2088704" cy="238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794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Текущие вопросы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Варианты реализации + сотрудничество</a:t>
            </a:r>
          </a:p>
          <a:p>
            <a:r>
              <a:rPr lang="ru-RU" dirty="0"/>
              <a:t>Поиск заинтересованных сторон</a:t>
            </a:r>
          </a:p>
          <a:p>
            <a:r>
              <a:rPr lang="ru-RU" dirty="0"/>
              <a:t>Согласовать потребности основных заинтересованных сторон</a:t>
            </a:r>
          </a:p>
          <a:p>
            <a:r>
              <a:rPr lang="ru-RU" dirty="0"/>
              <a:t>Проанализировать наличие команд и их интересы</a:t>
            </a:r>
          </a:p>
          <a:p>
            <a:r>
              <a:rPr lang="ru-RU" dirty="0"/>
              <a:t>Оформить концепцию программы и план запуска акселератора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BACC-285A-461F-8EB9-34656A44119A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2282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Основная идея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Помочь продуктовым командам быстрее пройти шаги:</a:t>
            </a:r>
          </a:p>
          <a:p>
            <a:pPr lvl="1"/>
            <a:r>
              <a:rPr lang="ru-RU" dirty="0"/>
              <a:t>проработать идею</a:t>
            </a:r>
          </a:p>
          <a:p>
            <a:pPr lvl="1"/>
            <a:r>
              <a:rPr lang="ru-RU" dirty="0"/>
              <a:t>реализовать </a:t>
            </a:r>
            <a:r>
              <a:rPr lang="en-US" dirty="0"/>
              <a:t>zero-MVP</a:t>
            </a:r>
            <a:endParaRPr lang="ru-RU" dirty="0"/>
          </a:p>
          <a:p>
            <a:pPr lvl="1"/>
            <a:r>
              <a:rPr lang="ru-RU" dirty="0"/>
              <a:t>найти первых покупателей</a:t>
            </a:r>
          </a:p>
          <a:p>
            <a:pPr lvl="1"/>
            <a:r>
              <a:rPr lang="ru-RU" dirty="0"/>
              <a:t>разработать первую версию продукта</a:t>
            </a:r>
          </a:p>
          <a:p>
            <a:pPr lvl="1"/>
            <a:r>
              <a:rPr lang="ru-RU" dirty="0"/>
              <a:t>протестировать гипотезы масштабирования</a:t>
            </a:r>
          </a:p>
          <a:p>
            <a:pPr lvl="1"/>
            <a:r>
              <a:rPr lang="ru-RU" dirty="0"/>
              <a:t>найти первые инвестиции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BACC-285A-461F-8EB9-34656A44119A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697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Профиль акселератора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Стадия стартапа: </a:t>
            </a:r>
            <a:r>
              <a:rPr lang="en-US" dirty="0"/>
              <a:t>pre-seed (</a:t>
            </a:r>
            <a:r>
              <a:rPr lang="ru-RU" dirty="0"/>
              <a:t>от идеи до первых продаж</a:t>
            </a:r>
            <a:r>
              <a:rPr lang="en-US" dirty="0"/>
              <a:t>)</a:t>
            </a:r>
            <a:endParaRPr lang="ru-RU" dirty="0"/>
          </a:p>
          <a:p>
            <a:r>
              <a:rPr lang="ru-RU" dirty="0"/>
              <a:t>Фокусные направления:</a:t>
            </a:r>
          </a:p>
          <a:p>
            <a:pPr lvl="1"/>
            <a:r>
              <a:rPr lang="en-US" dirty="0"/>
              <a:t>B2B </a:t>
            </a:r>
            <a:r>
              <a:rPr lang="ru-RU" dirty="0"/>
              <a:t>сервисы</a:t>
            </a:r>
          </a:p>
          <a:p>
            <a:pPr lvl="1"/>
            <a:r>
              <a:rPr lang="en-US" dirty="0"/>
              <a:t>BPM – </a:t>
            </a:r>
            <a:r>
              <a:rPr lang="ru-RU" dirty="0"/>
              <a:t>технологии</a:t>
            </a:r>
          </a:p>
          <a:p>
            <a:pPr lvl="1"/>
            <a:r>
              <a:rPr lang="en-US" dirty="0" err="1"/>
              <a:t>Bots+AI</a:t>
            </a:r>
            <a:endParaRPr lang="en-US" dirty="0"/>
          </a:p>
          <a:p>
            <a:pPr lvl="1"/>
            <a:r>
              <a:rPr lang="en-US" dirty="0"/>
              <a:t>G2C (</a:t>
            </a:r>
            <a:r>
              <a:rPr lang="ru-RU" dirty="0"/>
              <a:t>Государственные цифровые сервисы для населения)</a:t>
            </a:r>
          </a:p>
          <a:p>
            <a:pPr lvl="1"/>
            <a:r>
              <a:rPr lang="en-US" dirty="0"/>
              <a:t>Data-driven services</a:t>
            </a:r>
          </a:p>
          <a:p>
            <a:pPr lvl="1"/>
            <a:r>
              <a:rPr lang="en-US" dirty="0" err="1"/>
              <a:t>ZeroCode</a:t>
            </a:r>
            <a:r>
              <a:rPr lang="en-US" dirty="0"/>
              <a:t>/</a:t>
            </a:r>
            <a:r>
              <a:rPr lang="en-US" dirty="0" err="1"/>
              <a:t>LowCode</a:t>
            </a:r>
            <a:endParaRPr lang="ru-RU" dirty="0"/>
          </a:p>
          <a:p>
            <a:pPr lvl="1"/>
            <a:r>
              <a:rPr lang="en-US" dirty="0"/>
              <a:t>IT Security</a:t>
            </a:r>
          </a:p>
          <a:p>
            <a:pPr lvl="1"/>
            <a:r>
              <a:rPr lang="en-US" dirty="0" err="1"/>
              <a:t>PropTech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BACC-285A-461F-8EB9-34656A44119A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7608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Схема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0877" y="1227825"/>
            <a:ext cx="8563708" cy="5609211"/>
          </a:xfrm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BACC-285A-461F-8EB9-34656A44119A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7235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Для кого и какая польза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Для команд - возможность быстрого старта, выход на новый уровень без лишней траты энергии</a:t>
            </a:r>
          </a:p>
          <a:p>
            <a:r>
              <a:rPr lang="ru-RU" dirty="0"/>
              <a:t>Для общества - увеличение количества успешных команд, развитие локальной экспертизы, развитие ИТ-отрасли</a:t>
            </a:r>
          </a:p>
          <a:p>
            <a:r>
              <a:rPr lang="ru-RU" dirty="0"/>
              <a:t>Акселераторы и фонды – получение подготовленных проектов для развития</a:t>
            </a:r>
          </a:p>
          <a:p>
            <a:r>
              <a:rPr lang="ru-RU" dirty="0"/>
              <a:t>Крупные компании – возможность протестировать продуктовые гипотезы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BACC-285A-461F-8EB9-34656A44119A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2483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Предпосылки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Приоритетное направление 2021</a:t>
            </a:r>
          </a:p>
          <a:p>
            <a:r>
              <a:rPr lang="ru-RU" dirty="0"/>
              <a:t>Существующая продуктовая разработка</a:t>
            </a:r>
            <a:endParaRPr lang="en-US" dirty="0"/>
          </a:p>
          <a:p>
            <a:r>
              <a:rPr lang="ru-RU" dirty="0"/>
              <a:t>Наличие ресурсов (офисное пространство, экспертиза)</a:t>
            </a:r>
          </a:p>
          <a:p>
            <a:r>
              <a:rPr lang="ru-RU" dirty="0"/>
              <a:t>Наличие партнеров (СКБ, ФРИИ, </a:t>
            </a:r>
            <a:r>
              <a:rPr lang="en-US" dirty="0"/>
              <a:t>YR)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BACC-285A-461F-8EB9-34656A44119A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4944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Процесс акселерации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969" y="1324929"/>
            <a:ext cx="9538061" cy="4922373"/>
          </a:xfr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BACC-285A-461F-8EB9-34656A44119A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1425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Программа (пример)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38200" y="1454345"/>
            <a:ext cx="704556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ЭПИЗОД 1.Начало пути.</a:t>
            </a:r>
            <a:endParaRPr lang="ru-RU" sz="1400" dirty="0"/>
          </a:p>
          <a:p>
            <a:r>
              <a:rPr lang="ru-RU" sz="1400" dirty="0"/>
              <a:t>Как придумать идею для </a:t>
            </a:r>
            <a:r>
              <a:rPr lang="ru-RU" sz="1400" dirty="0" err="1"/>
              <a:t>стартапа</a:t>
            </a:r>
            <a:endParaRPr lang="ru-RU" sz="1400" dirty="0"/>
          </a:p>
          <a:p>
            <a:r>
              <a:rPr lang="ru-RU" sz="1400" b="1" dirty="0"/>
              <a:t>ЭПИЗОД 2.Команда </a:t>
            </a:r>
            <a:r>
              <a:rPr lang="ru-RU" sz="1400" b="1" dirty="0" err="1"/>
              <a:t>стартапа</a:t>
            </a:r>
            <a:r>
              <a:rPr lang="ru-RU" sz="1400" b="1" dirty="0"/>
              <a:t>.</a:t>
            </a:r>
            <a:endParaRPr lang="ru-RU" sz="1400" dirty="0"/>
          </a:p>
          <a:p>
            <a:r>
              <a:rPr lang="ru-RU" sz="1400" dirty="0"/>
              <a:t>Формирование команды</a:t>
            </a:r>
          </a:p>
          <a:p>
            <a:r>
              <a:rPr lang="ru-RU" sz="1400" dirty="0"/>
              <a:t>Как работать в команде, используя методологию PDCA</a:t>
            </a:r>
          </a:p>
          <a:p>
            <a:r>
              <a:rPr lang="ru-RU" sz="1400" dirty="0"/>
              <a:t>Проверка гипотез (метод HADI)</a:t>
            </a:r>
          </a:p>
          <a:p>
            <a:r>
              <a:rPr lang="ru-RU" sz="1400" b="1" dirty="0"/>
              <a:t>ЭПИЗОД 3.Поиск и подтверждение решаемой проблемы.</a:t>
            </a:r>
            <a:endParaRPr lang="ru-RU" sz="1400" dirty="0"/>
          </a:p>
          <a:p>
            <a:r>
              <a:rPr lang="ru-RU" sz="1400" dirty="0"/>
              <a:t>Целевая аудитория или кто ваш клиент</a:t>
            </a:r>
          </a:p>
          <a:p>
            <a:r>
              <a:rPr lang="ru-RU" sz="1400" dirty="0"/>
              <a:t>Анализ конкурентов</a:t>
            </a:r>
          </a:p>
          <a:p>
            <a:r>
              <a:rPr lang="ru-RU" sz="1400" dirty="0"/>
              <a:t>Изучение клиента и подтверждение проблем</a:t>
            </a:r>
          </a:p>
          <a:p>
            <a:r>
              <a:rPr lang="ru-RU" sz="1400" dirty="0"/>
              <a:t>Ценностное предложение.</a:t>
            </a:r>
          </a:p>
          <a:p>
            <a:r>
              <a:rPr lang="ru-RU" sz="1400" b="1" dirty="0"/>
              <a:t>ЭПИЗОД 4.Создание минимального продукта.</a:t>
            </a:r>
            <a:endParaRPr lang="ru-RU" sz="1400" dirty="0"/>
          </a:p>
          <a:p>
            <a:r>
              <a:rPr lang="ru-RU" sz="1400" dirty="0"/>
              <a:t>Минимальный продукт (MVP) и его важность на старте проекта</a:t>
            </a:r>
          </a:p>
          <a:p>
            <a:r>
              <a:rPr lang="ru-RU" sz="1400" b="1" dirty="0"/>
              <a:t>ЭПИЗОД 5.Привлечение клиентов.</a:t>
            </a:r>
            <a:endParaRPr lang="ru-RU" sz="1400" dirty="0"/>
          </a:p>
          <a:p>
            <a:r>
              <a:rPr lang="ru-RU" sz="1400" dirty="0"/>
              <a:t>Модели монетизации и заработка для </a:t>
            </a:r>
            <a:r>
              <a:rPr lang="ru-RU" sz="1400" dirty="0" err="1"/>
              <a:t>стартапа</a:t>
            </a:r>
            <a:endParaRPr lang="ru-RU" sz="1400" dirty="0"/>
          </a:p>
          <a:p>
            <a:r>
              <a:rPr lang="ru-RU" sz="1400" dirty="0"/>
              <a:t>Каналы продаж</a:t>
            </a:r>
          </a:p>
          <a:p>
            <a:r>
              <a:rPr lang="ru-RU" sz="1400" b="1" dirty="0"/>
              <a:t>ЭПИЗОД 6.Инвестиции и масштабирование.</a:t>
            </a:r>
            <a:endParaRPr lang="ru-RU" sz="1400" dirty="0"/>
          </a:p>
          <a:p>
            <a:r>
              <a:rPr lang="ru-RU" sz="1400" dirty="0"/>
              <a:t>Юнит экономика и как ее посчитать</a:t>
            </a:r>
          </a:p>
          <a:p>
            <a:r>
              <a:rPr lang="ru-RU" sz="1400" dirty="0"/>
              <a:t>Финансовая модель - основы</a:t>
            </a:r>
          </a:p>
          <a:p>
            <a:r>
              <a:rPr lang="ru-RU" sz="1400" dirty="0"/>
              <a:t>Оценка рынка</a:t>
            </a:r>
          </a:p>
          <a:p>
            <a:r>
              <a:rPr lang="ru-RU" sz="1400" dirty="0"/>
              <a:t>Инвестиции. Способы привлечения финансирования в </a:t>
            </a:r>
            <a:r>
              <a:rPr lang="ru-RU" sz="1400" dirty="0" err="1"/>
              <a:t>стартап</a:t>
            </a:r>
            <a:endParaRPr lang="ru-RU" sz="1400" dirty="0"/>
          </a:p>
          <a:p>
            <a:r>
              <a:rPr lang="ru-RU" sz="1400" dirty="0"/>
              <a:t>Как подготовить презентацию для инвестора</a:t>
            </a:r>
          </a:p>
          <a:p>
            <a:r>
              <a:rPr lang="ru-RU" sz="1400" b="1" dirty="0"/>
              <a:t>ЭПИЗОД 7.Финал.</a:t>
            </a:r>
          </a:p>
          <a:p>
            <a:r>
              <a:rPr lang="ru-RU" sz="1400" dirty="0"/>
              <a:t>Как правильно выступать на сцене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BACC-285A-461F-8EB9-34656A44119A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3950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Этапы запуска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1"/>
          <a:stretch/>
        </p:blipFill>
        <p:spPr>
          <a:xfrm>
            <a:off x="2235199" y="1216145"/>
            <a:ext cx="8368323" cy="5284205"/>
          </a:xfrm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BACC-285A-461F-8EB9-34656A44119A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02266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2030</TotalTime>
  <Words>324</Words>
  <Application>Microsoft Office PowerPoint</Application>
  <PresentationFormat>Широкоэкранный</PresentationFormat>
  <Paragraphs>74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Оренбургский  Стартап-Акселератор orenburg.vc</vt:lpstr>
      <vt:lpstr>Основная идея</vt:lpstr>
      <vt:lpstr>Профиль акселератора</vt:lpstr>
      <vt:lpstr>Схема</vt:lpstr>
      <vt:lpstr>Для кого и какая польза</vt:lpstr>
      <vt:lpstr>Предпосылки</vt:lpstr>
      <vt:lpstr>Процесс акселерации</vt:lpstr>
      <vt:lpstr>Программа (пример)</vt:lpstr>
      <vt:lpstr>Этапы запуска</vt:lpstr>
      <vt:lpstr>Текущие вопросы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Оренбургский Стартап-Акселератор</dc:title>
  <dc:creator>Олег Вальтер</dc:creator>
  <cp:lastModifiedBy>Евгения Музыченко</cp:lastModifiedBy>
  <cp:revision>18</cp:revision>
  <cp:lastPrinted>2020-11-16T08:43:27Z</cp:lastPrinted>
  <dcterms:created xsi:type="dcterms:W3CDTF">2020-11-16T06:36:53Z</dcterms:created>
  <dcterms:modified xsi:type="dcterms:W3CDTF">2021-03-03T13:03:49Z</dcterms:modified>
</cp:coreProperties>
</file>