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8" r:id="rId3"/>
    <p:sldId id="309" r:id="rId4"/>
    <p:sldId id="311" r:id="rId5"/>
    <p:sldId id="310" r:id="rId6"/>
    <p:sldId id="306" r:id="rId7"/>
    <p:sldId id="307" r:id="rId8"/>
    <p:sldId id="280" r:id="rId9"/>
    <p:sldId id="284" r:id="rId10"/>
    <p:sldId id="312" r:id="rId11"/>
    <p:sldId id="308" r:id="rId12"/>
    <p:sldId id="313" r:id="rId13"/>
    <p:sldId id="314" r:id="rId14"/>
    <p:sldId id="285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8E6"/>
    <a:srgbClr val="BACDE8"/>
    <a:srgbClr val="D6E1F2"/>
    <a:srgbClr val="C6D5EC"/>
    <a:srgbClr val="99CBF9"/>
    <a:srgbClr val="A8D3FA"/>
    <a:srgbClr val="969696"/>
    <a:srgbClr val="E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04" autoAdjust="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B5C404-E91C-4069-81E7-17113F4673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45530A-CB7E-4B94-9863-0279907CA2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6E849-A9A4-4840-B94C-9F5B806433B1}" type="slidenum">
              <a:rPr lang="ru-RU"/>
              <a:pPr/>
              <a:t>1</a:t>
            </a:fld>
            <a:endParaRPr lang="ru-RU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4D046-C5B4-4CF7-8B9C-7312B1B02FE7}" type="slidenum">
              <a:rPr lang="ru-RU"/>
              <a:pPr/>
              <a:t>12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ECD16-BFC0-4C87-8A1B-9DF4401DE4F2}" type="slidenum">
              <a:rPr lang="ru-RU"/>
              <a:pPr/>
              <a:t>14</a:t>
            </a:fld>
            <a:endParaRPr 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EE776-F614-46E9-B26C-F22E3B86BFAF}" type="slidenum">
              <a:rPr lang="ru-RU"/>
              <a:pPr/>
              <a:t>15</a:t>
            </a:fld>
            <a:endParaRPr 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0CF11-5FD4-4039-81F0-76369ED46B7D}" type="slidenum">
              <a:rPr lang="ru-RU"/>
              <a:pPr/>
              <a:t>2</a:t>
            </a:fld>
            <a:endParaRPr lang="ru-RU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A67A6-6625-4718-BA6C-6BB2FB47E147}" type="slidenum">
              <a:rPr lang="ru-RU"/>
              <a:pPr/>
              <a:t>3</a:t>
            </a:fld>
            <a:endParaRPr 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A18C3-FA0F-48F4-8B62-8C68E80F7D31}" type="slidenum">
              <a:rPr lang="ru-RU"/>
              <a:pPr/>
              <a:t>4</a:t>
            </a:fld>
            <a:endParaRPr lang="ru-RU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C94A4-18A0-451D-91FF-BB1C5D259360}" type="slidenum">
              <a:rPr lang="ru-RU"/>
              <a:pPr/>
              <a:t>6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1FD26-DA7F-4432-9BA5-4080D39F61B0}" type="slidenum">
              <a:rPr lang="ru-RU"/>
              <a:pPr/>
              <a:t>7</a:t>
            </a:fld>
            <a:endParaRPr lang="ru-RU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9393B-8D44-44E4-BECC-CF31628B2DBF}" type="slidenum">
              <a:rPr lang="ru-RU"/>
              <a:pPr/>
              <a:t>8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BC3C4-141C-47C2-9686-094B7D918BC4}" type="slidenum">
              <a:rPr lang="ru-RU"/>
              <a:pPr/>
              <a:t>9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4F873-7FB9-41BC-BD7F-E8FAFCB4D693}" type="slidenum">
              <a:rPr lang="ru-RU"/>
              <a:pPr/>
              <a:t>11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867400" y="6477000"/>
            <a:ext cx="2895600" cy="2444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29000" y="6477000"/>
            <a:ext cx="2133600" cy="244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75442-EF42-40EE-8997-70FFBD5A58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 rot="-576202">
            <a:off x="5943600" y="3200400"/>
            <a:ext cx="1384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77838" y="2481263"/>
            <a:ext cx="46482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6934200" cy="762000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D1598-558C-4D41-B281-C40275AF0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533400"/>
            <a:ext cx="20764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769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24F4F-8DE4-4F02-A67E-E181420C7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4A57A-CD19-46E5-8CCD-476BA3BC6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014D0-1FBA-4E20-AAD5-F845F2383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D20ED-AA48-43ED-9976-5F31C0AD7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F55D2-A85E-4F96-B59E-64616DC72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DEAAE-8E62-4C7E-8D12-A036BD6C7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F2405-D4F1-4452-816C-0C18DC0A7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48DBD-ACBE-45F8-B672-3DF065EB8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A967D-252E-456D-8730-1E2C65E75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85800" y="6486525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781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756025" y="6475413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91FF6363-7C89-49BB-83A1-6270D64542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533400"/>
            <a:ext cx="6553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119" name="Text Box 95"/>
          <p:cNvSpPr txBox="1">
            <a:spLocks noChangeArrowheads="1"/>
          </p:cNvSpPr>
          <p:nvPr/>
        </p:nvSpPr>
        <p:spPr bwMode="gray">
          <a:xfrm rot="459878">
            <a:off x="765175" y="904875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ChangeArrowheads="1"/>
          </p:cNvSpPr>
          <p:nvPr/>
        </p:nvSpPr>
        <p:spPr bwMode="auto">
          <a:xfrm rot="-468384">
            <a:off x="5940425" y="3141663"/>
            <a:ext cx="1511300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3" name="WordArt 7"/>
          <p:cNvSpPr>
            <a:spLocks noChangeArrowheads="1" noChangeShapeType="1" noTextEdit="1"/>
          </p:cNvSpPr>
          <p:nvPr/>
        </p:nvSpPr>
        <p:spPr bwMode="auto">
          <a:xfrm rot="-431246">
            <a:off x="5580063" y="3284538"/>
            <a:ext cx="2160587" cy="604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75785" name="WordArt 9"/>
          <p:cNvSpPr>
            <a:spLocks noChangeArrowheads="1" noChangeShapeType="1" noTextEdit="1"/>
          </p:cNvSpPr>
          <p:nvPr/>
        </p:nvSpPr>
        <p:spPr bwMode="auto">
          <a:xfrm>
            <a:off x="71438" y="4868863"/>
            <a:ext cx="90725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ВСЕМИРНЫЙ ДЕНЬ БОРЬБЫ </a:t>
            </a:r>
          </a:p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ПРОТИВ ТУБЕРКУЛЁЗА</a:t>
            </a:r>
          </a:p>
        </p:txBody>
      </p:sp>
      <p:pic>
        <p:nvPicPr>
          <p:cNvPr id="75787" name="Picture 11" descr="1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3132137" cy="2362200"/>
          </a:xfrm>
          <a:prstGeom prst="rect">
            <a:avLst/>
          </a:prstGeom>
          <a:noFill/>
        </p:spPr>
      </p:pic>
      <p:sp>
        <p:nvSpPr>
          <p:cNvPr id="75788" name="WordArt 12"/>
          <p:cNvSpPr>
            <a:spLocks noChangeArrowheads="1" noChangeShapeType="1" noTextEdit="1"/>
          </p:cNvSpPr>
          <p:nvPr/>
        </p:nvSpPr>
        <p:spPr bwMode="auto">
          <a:xfrm>
            <a:off x="3765550" y="260350"/>
            <a:ext cx="5378450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Остановим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туберкулёз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вместе!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 rot="-468384">
            <a:off x="5940425" y="3141663"/>
            <a:ext cx="1511300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90" name="WordArt 14"/>
          <p:cNvSpPr>
            <a:spLocks noChangeArrowheads="1" noChangeShapeType="1" noTextEdit="1"/>
          </p:cNvSpPr>
          <p:nvPr/>
        </p:nvSpPr>
        <p:spPr bwMode="auto">
          <a:xfrm rot="-431246">
            <a:off x="5580063" y="3284538"/>
            <a:ext cx="2160587" cy="604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Может ли туберкулёз протекать без жалоб? </a:t>
            </a:r>
          </a:p>
        </p:txBody>
      </p:sp>
      <p:grpSp>
        <p:nvGrpSpPr>
          <p:cNvPr id="145427" name="Group 19"/>
          <p:cNvGrpSpPr>
            <a:grpSpLocks/>
          </p:cNvGrpSpPr>
          <p:nvPr/>
        </p:nvGrpSpPr>
        <p:grpSpPr bwMode="auto">
          <a:xfrm>
            <a:off x="468313" y="2152650"/>
            <a:ext cx="8424862" cy="4705350"/>
            <a:chOff x="536" y="1356"/>
            <a:chExt cx="4747" cy="2348"/>
          </a:xfrm>
        </p:grpSpPr>
        <p:sp>
          <p:nvSpPr>
            <p:cNvPr id="145413" name="AutoShape 5"/>
            <p:cNvSpPr>
              <a:spLocks noChangeArrowheads="1"/>
            </p:cNvSpPr>
            <p:nvPr/>
          </p:nvSpPr>
          <p:spPr bwMode="gray">
            <a:xfrm>
              <a:off x="550" y="1356"/>
              <a:ext cx="473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414" name="AutoShape 6"/>
            <p:cNvSpPr>
              <a:spLocks noChangeArrowheads="1"/>
            </p:cNvSpPr>
            <p:nvPr/>
          </p:nvSpPr>
          <p:spPr bwMode="gray">
            <a:xfrm>
              <a:off x="622" y="1361"/>
              <a:ext cx="4591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415" name="AutoShape 7"/>
            <p:cNvSpPr>
              <a:spLocks noChangeArrowheads="1"/>
            </p:cNvSpPr>
            <p:nvPr/>
          </p:nvSpPr>
          <p:spPr bwMode="gray">
            <a:xfrm>
              <a:off x="659" y="2661"/>
              <a:ext cx="4529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416" name="AutoShape 8"/>
            <p:cNvSpPr>
              <a:spLocks noChangeArrowheads="1"/>
            </p:cNvSpPr>
            <p:nvPr/>
          </p:nvSpPr>
          <p:spPr bwMode="gray">
            <a:xfrm>
              <a:off x="659" y="1375"/>
              <a:ext cx="4529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424" name="Text Box 16"/>
            <p:cNvSpPr txBox="1">
              <a:spLocks noChangeArrowheads="1"/>
            </p:cNvSpPr>
            <p:nvPr/>
          </p:nvSpPr>
          <p:spPr bwMode="gray">
            <a:xfrm>
              <a:off x="714" y="1642"/>
              <a:ext cx="4500" cy="1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ru-RU" sz="2000" b="1"/>
                <a:t>У 10 – 15% больных на начальной стадии туберкулёз ничем не проявляется и является случайной находкой при профилактическом флюорографическом обследовании. У 1/3 больных отмечаются только симптомы  функционального характера – быстрая утомляемость, повышенная раздражительность, снижение трудоспособности, слабость. Эти больные длительно считают себя здоровыми, за медицинской помощью не обращаются и представляют опасность для окружающих. </a:t>
              </a:r>
              <a:endParaRPr lang="en-US" sz="2000" b="1"/>
            </a:p>
          </p:txBody>
        </p:sp>
        <p:sp>
          <p:nvSpPr>
            <p:cNvPr id="145425" name="AutoShape 17"/>
            <p:cNvSpPr>
              <a:spLocks noChangeArrowheads="1"/>
            </p:cNvSpPr>
            <p:nvPr/>
          </p:nvSpPr>
          <p:spPr bwMode="gray">
            <a:xfrm>
              <a:off x="536" y="3156"/>
              <a:ext cx="473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rgbClr val="C6D5E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5426" name="AutoShape 18"/>
            <p:cNvSpPr>
              <a:spLocks noChangeArrowheads="1"/>
            </p:cNvSpPr>
            <p:nvPr/>
          </p:nvSpPr>
          <p:spPr bwMode="gray">
            <a:xfrm>
              <a:off x="632" y="3171"/>
              <a:ext cx="4528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C6D5E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5428" name="Rectangle 20"/>
          <p:cNvSpPr>
            <a:spLocks noChangeArrowheads="1"/>
          </p:cNvSpPr>
          <p:nvPr/>
        </p:nvSpPr>
        <p:spPr bwMode="auto">
          <a:xfrm rot="393816">
            <a:off x="755650" y="981075"/>
            <a:ext cx="10795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29" name="WordArt 21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549275"/>
            <a:ext cx="7019925" cy="5635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/>
              <a:t>Что нужно делать, если возникло подозрение на туберкулёз? </a:t>
            </a:r>
            <a:endParaRPr lang="en-US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gray">
          <a:xfrm>
            <a:off x="0" y="1412875"/>
            <a:ext cx="5867400" cy="5229225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gray">
          <a:xfrm>
            <a:off x="0" y="1628775"/>
            <a:ext cx="5867400" cy="5045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500" b="1">
                <a:solidFill>
                  <a:schemeClr val="bg1"/>
                </a:solidFill>
              </a:rPr>
              <a:t>     При появлении первых же признаков заболевания необходимо немедленно обратиться в лечебное учреждение и обследоваться на туберкулёз. Основным методом ранней диагностики туберкулёза у взрослых является </a:t>
            </a:r>
            <a:r>
              <a:rPr lang="ru-RU" sz="2500" b="1"/>
              <a:t>флюорографическое обследование органов грудной клетки</a:t>
            </a:r>
            <a:r>
              <a:rPr lang="ru-RU" sz="2500" b="1">
                <a:solidFill>
                  <a:schemeClr val="bg1"/>
                </a:solidFill>
              </a:rPr>
              <a:t>, а среди детей и подростков - туберкулинодиагностика (реакция  </a:t>
            </a:r>
          </a:p>
          <a:p>
            <a:pPr algn="just" eaLnBrk="0" hangingPunct="0"/>
            <a:r>
              <a:rPr lang="ru-RU" sz="2500" b="1">
                <a:solidFill>
                  <a:schemeClr val="bg1"/>
                </a:solidFill>
              </a:rPr>
              <a:t>    Манту с 2ТЕ).</a:t>
            </a:r>
            <a:endParaRPr lang="en-US" sz="2500" b="1">
              <a:solidFill>
                <a:schemeClr val="bg1"/>
              </a:solidFill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gray">
          <a:xfrm>
            <a:off x="1619250" y="18272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gray">
          <a:xfrm>
            <a:off x="1619250" y="1844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177" name="WordArt 9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pic>
        <p:nvPicPr>
          <p:cNvPr id="135178" name="Picture 10" descr="tyberkyle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484313"/>
            <a:ext cx="2771775" cy="173196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35179" name="Picture 11" descr="imagesCA1TPNG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933825"/>
            <a:ext cx="2771775" cy="29241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549275"/>
            <a:ext cx="7019925" cy="5635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/>
              <a:t>Излечим ли туберкулёз?               </a:t>
            </a:r>
            <a:endParaRPr lang="en-US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6436" name="AutoShape 4"/>
          <p:cNvSpPr>
            <a:spLocks noChangeArrowheads="1"/>
          </p:cNvSpPr>
          <p:nvPr/>
        </p:nvSpPr>
        <p:spPr bwMode="gray">
          <a:xfrm>
            <a:off x="2987675" y="1557338"/>
            <a:ext cx="6156325" cy="51133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gray">
          <a:xfrm>
            <a:off x="3059113" y="1700213"/>
            <a:ext cx="6084887" cy="4811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200" b="1">
                <a:solidFill>
                  <a:schemeClr val="bg1"/>
                </a:solidFill>
              </a:rPr>
              <a:t>При своевременном выявлении туберкулеза и неукоснительном соблюдении предписанного врачом режима лечения туберкулёз излечим. Лечение длится 6-8 месяцев, реже до 1 года и более. Если больной прерывает лечение, туберкулёз вспыхивает вновь, но с большей силой. При этом микобактерии могут приобрести устойчивость к противотуберкулезным препаратам, развивается лекарственно устойчивый туберкулез, полностью излечить который очень трудно, а иногда невозможно.</a:t>
            </a:r>
            <a:r>
              <a:rPr lang="ru-RU" sz="2400">
                <a:solidFill>
                  <a:schemeClr val="bg1"/>
                </a:solidFill>
              </a:rPr>
              <a:t> 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gray">
          <a:xfrm>
            <a:off x="1619250" y="18272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gray">
          <a:xfrm>
            <a:off x="1619250" y="1844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6441" name="WordArt 9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pic>
        <p:nvPicPr>
          <p:cNvPr id="146444" name="Picture 12" descr="imagesCAWD99J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2133600" cy="214312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46445" name="Picture 13" descr="tuberkule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8500"/>
            <a:ext cx="2124075" cy="201136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gray">
          <a:xfrm>
            <a:off x="323850" y="1700213"/>
            <a:ext cx="8820150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ВИЧ и ТБ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4" name="WordArt 4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gray">
          <a:xfrm>
            <a:off x="395288" y="1700213"/>
            <a:ext cx="8748712" cy="2014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ВИЧ и ТБ представляют собой смертельное сочетание, компоненты которого ускоряют развитие друг друга. ВИЧ ослабляет иммунную систему. Вероятность заболевания ТБ человека, инфицированного ВИЧ и бациллами ТБ, во много раз выше, чем у человека, не инфицированного ВИЧ. ТБ является основной причиной смерти ВИЧ-инфицированных людей. В Африке ВИЧ является единственным значимым фактором, определяющим возрастающую заболеваемость ТБ с 1990 года.</a:t>
            </a:r>
            <a:r>
              <a:rPr lang="ru-RU"/>
              <a:t> </a:t>
            </a:r>
            <a:endParaRPr lang="en-US"/>
          </a:p>
        </p:txBody>
      </p:sp>
      <p:sp>
        <p:nvSpPr>
          <p:cNvPr id="148489" name="AutoShape 9"/>
          <p:cNvSpPr>
            <a:spLocks noChangeArrowheads="1"/>
          </p:cNvSpPr>
          <p:nvPr/>
        </p:nvSpPr>
        <p:spPr bwMode="gray">
          <a:xfrm>
            <a:off x="395288" y="4192588"/>
            <a:ext cx="8748712" cy="2665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gray">
          <a:xfrm>
            <a:off x="395288" y="4221163"/>
            <a:ext cx="8748712" cy="2563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ВОЗ и ее международные партнеры создали Рабочую группу по борьбе с ТБ/ВИЧ, которая разрабатывает глобальную политику в области борьбы с ВИЧ-ассоциированным ТБ и информирует относительно того, как совместными усилиями направить борьбу с ТБ и ВИЧ против этой смертельной комбинации. Временная политика в области совместной борьбы с ТБ/ВИЧ предусматривает действия по созданию механизмов сотрудничества между программами по борьбе с ТБ и ВИЧ/СПИДом, уменьшению бремени ТБ среди населения и бремени ВИЧ среди людей, больных ТБ.</a:t>
            </a:r>
            <a:endParaRPr lang="en-US" b="1"/>
          </a:p>
        </p:txBody>
      </p:sp>
      <p:sp>
        <p:nvSpPr>
          <p:cNvPr id="148491" name="WordArt 11"/>
          <p:cNvSpPr>
            <a:spLocks noChangeArrowheads="1" noChangeShapeType="1" noTextEdit="1"/>
          </p:cNvSpPr>
          <p:nvPr/>
        </p:nvSpPr>
        <p:spPr bwMode="auto">
          <a:xfrm>
            <a:off x="900113" y="3789363"/>
            <a:ext cx="7491412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 материалам: </a:t>
            </a: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http://www.who.int/mediacentre/factsheets/fs104/ru/index.html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 оградить себя от заражения туберкулёзом? </a:t>
            </a:r>
            <a:endParaRPr lang="en-US"/>
          </a:p>
        </p:txBody>
      </p:sp>
      <p:sp>
        <p:nvSpPr>
          <p:cNvPr id="87043" name="AutoShape 3"/>
          <p:cNvSpPr>
            <a:spLocks noChangeArrowheads="1"/>
          </p:cNvSpPr>
          <p:nvPr/>
        </p:nvSpPr>
        <p:spPr bwMode="ltGray">
          <a:xfrm>
            <a:off x="0" y="1196975"/>
            <a:ext cx="7524750" cy="5661025"/>
          </a:xfrm>
          <a:prstGeom prst="rightArrow">
            <a:avLst>
              <a:gd name="adj1" fmla="val 79306"/>
              <a:gd name="adj2" fmla="val 32923"/>
            </a:avLst>
          </a:prstGeom>
          <a:gradFill rotWithShape="1">
            <a:gsLst>
              <a:gs pos="0">
                <a:schemeClr val="accent1">
                  <a:gamma/>
                  <a:tint val="2431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gray">
          <a:xfrm>
            <a:off x="0" y="1700213"/>
            <a:ext cx="5940425" cy="13684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gray">
          <a:xfrm>
            <a:off x="0" y="3357563"/>
            <a:ext cx="5940425" cy="15113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gray">
          <a:xfrm>
            <a:off x="0" y="5084763"/>
            <a:ext cx="5867400" cy="1368425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gray">
          <a:xfrm>
            <a:off x="0" y="1700213"/>
            <a:ext cx="5867400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санитарное – это обучение больного правилам поведения в обществе, влажная уборка  в помещении, где находится больной и своевременное полноценное лечение самого больного</a:t>
            </a:r>
            <a:r>
              <a:rPr lang="ru-RU"/>
              <a:t> </a:t>
            </a:r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gray">
          <a:xfrm>
            <a:off x="0" y="3357563"/>
            <a:ext cx="58674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000" b="1"/>
              <a:t>специфическое: а) вакцинация и ревакцинация БЦЖ, б) химиопрофилактика – лицам из контакта с туберкулезной инфекцией и инфицированным лицам; </a:t>
            </a:r>
            <a:endParaRPr lang="en-US" sz="2000" b="1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gray">
          <a:xfrm>
            <a:off x="0" y="5084763"/>
            <a:ext cx="58674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000" b="1"/>
              <a:t>общие мероприятия – рациональный режим труда и отдыха, рациональное питание, отказ от курения и алкоголя.</a:t>
            </a:r>
            <a:r>
              <a:rPr lang="ru-RU" sz="2000"/>
              <a:t> </a:t>
            </a:r>
            <a:endParaRPr lang="en-US" sz="2000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732588" y="6453188"/>
            <a:ext cx="2411412" cy="4048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7052" name="WordArt 12"/>
          <p:cNvSpPr>
            <a:spLocks noChangeArrowheads="1" noChangeShapeType="1" noTextEdit="1"/>
          </p:cNvSpPr>
          <p:nvPr/>
        </p:nvSpPr>
        <p:spPr bwMode="auto">
          <a:xfrm>
            <a:off x="7812088" y="908050"/>
            <a:ext cx="865187" cy="594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п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р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о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ф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л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к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т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к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87054" name="WordArt 14"/>
          <p:cNvSpPr>
            <a:spLocks noChangeArrowheads="1" noChangeShapeType="1" noTextEdit="1"/>
          </p:cNvSpPr>
          <p:nvPr/>
        </p:nvSpPr>
        <p:spPr bwMode="auto">
          <a:xfrm>
            <a:off x="2484438" y="1268413"/>
            <a:ext cx="3009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направления: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609600" y="1481138"/>
            <a:ext cx="48006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БУДЬТЕ ЗДОРОВЫ!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 rot="-468384">
            <a:off x="5940425" y="3141663"/>
            <a:ext cx="1511300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 rot="-431246">
            <a:off x="5580063" y="3284538"/>
            <a:ext cx="2160587" cy="604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59401" name="WordArt 9"/>
          <p:cNvSpPr>
            <a:spLocks noChangeArrowheads="1" noChangeShapeType="1" noTextEdit="1"/>
          </p:cNvSpPr>
          <p:nvPr/>
        </p:nvSpPr>
        <p:spPr bwMode="auto">
          <a:xfrm>
            <a:off x="71438" y="4868863"/>
            <a:ext cx="90725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ВСЕМИРНЫЙ ДЕНЬ БОРЬБЫ </a:t>
            </a:r>
          </a:p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ПРОТИВ ТУБЕРКУЛЁЗА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800" y="549275"/>
            <a:ext cx="3925888" cy="563563"/>
          </a:xfrm>
        </p:spPr>
        <p:txBody>
          <a:bodyPr/>
          <a:lstStyle/>
          <a:p>
            <a:r>
              <a:rPr lang="ru-RU" sz="4000"/>
              <a:t>ТУБЕРКУЛЁЗ</a:t>
            </a:r>
            <a:endParaRPr lang="en-US" sz="400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gray">
          <a:xfrm>
            <a:off x="250825" y="4005263"/>
            <a:ext cx="8640763" cy="2665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gray">
          <a:xfrm>
            <a:off x="250825" y="4005263"/>
            <a:ext cx="8713788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/>
              <a:t>ТБ является заразной болезнью. Как и простудные заболевания, он распространяется по воздуху. Заразны только те люди, которые больны ТБ легких. При кашле, чихании, разговоре или плевании эти люди выделяют в воздух ТБ бактерии, называемые бациллами. Для инфицирования человеку достаточно вдохнуть лишь незначительное ИХ количество.</a:t>
            </a:r>
            <a:endParaRPr lang="en-US" sz="2400" b="1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gray">
          <a:xfrm>
            <a:off x="1619250" y="18272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gray">
          <a:xfrm>
            <a:off x="1619250" y="1844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0" name="WordArt 28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79903" name="AutoShape 31"/>
          <p:cNvSpPr>
            <a:spLocks noChangeArrowheads="1"/>
          </p:cNvSpPr>
          <p:nvPr/>
        </p:nvSpPr>
        <p:spPr bwMode="gray">
          <a:xfrm>
            <a:off x="323850" y="1700213"/>
            <a:ext cx="8496300" cy="2016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gray">
          <a:xfrm>
            <a:off x="395288" y="1773238"/>
            <a:ext cx="8424862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/>
              <a:t>Туберкулез – инфекционное заболевание, возбудителем которого является микобактерия туберкулёза (в народе её называют палочкой Коха). Эта болезнь поражает все органы и системы, но в 90% случаев поражаются легкие.</a:t>
            </a:r>
            <a:r>
              <a:rPr lang="ru-RU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ФАКТЫ</a:t>
            </a:r>
            <a:endParaRPr lang="en-US" sz="3200"/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539750" y="2420938"/>
            <a:ext cx="8208963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395288" y="2276475"/>
            <a:ext cx="182562" cy="182563"/>
            <a:chOff x="1239" y="1515"/>
            <a:chExt cx="115" cy="115"/>
          </a:xfrm>
        </p:grpSpPr>
        <p:sp>
          <p:nvSpPr>
            <p:cNvPr id="139269" name="AutoShape 5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70" name="AutoShape 6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74675" y="1700213"/>
            <a:ext cx="8569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E80000"/>
                </a:solidFill>
              </a:rPr>
              <a:t>В целом, в настоящее время одна треть мирового населения инфицирована бациллами ТБ.</a:t>
            </a:r>
            <a:r>
              <a:rPr lang="ru-RU">
                <a:solidFill>
                  <a:srgbClr val="E80000"/>
                </a:solidFill>
              </a:rPr>
              <a:t> </a:t>
            </a:r>
            <a:endParaRPr lang="en-US">
              <a:solidFill>
                <a:srgbClr val="E80000"/>
              </a:solidFill>
            </a:endParaRPr>
          </a:p>
        </p:txBody>
      </p:sp>
      <p:sp>
        <p:nvSpPr>
          <p:cNvPr id="139276" name="Line 12"/>
          <p:cNvSpPr>
            <a:spLocks noChangeShapeType="1"/>
          </p:cNvSpPr>
          <p:nvPr/>
        </p:nvSpPr>
        <p:spPr bwMode="auto">
          <a:xfrm>
            <a:off x="468313" y="3573463"/>
            <a:ext cx="8208962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77" name="Text Box 13"/>
          <p:cNvSpPr txBox="1">
            <a:spLocks noChangeArrowheads="1"/>
          </p:cNvSpPr>
          <p:nvPr/>
        </p:nvSpPr>
        <p:spPr bwMode="auto">
          <a:xfrm>
            <a:off x="574675" y="2420938"/>
            <a:ext cx="85693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chemeClr val="tx2"/>
                </a:solidFill>
              </a:rPr>
              <a:t>5-10 % людей, инфицированных бациллами ТБ (но не инфицированных ВИЧ), заболевают или становятся заразными на каком-либо этапе их жизни. Риск развития ТБ у людей, инфицированных ВИЧ и ТБ, гораздо выше</a:t>
            </a:r>
            <a:r>
              <a:rPr lang="ru-RU">
                <a:solidFill>
                  <a:schemeClr val="tx2"/>
                </a:solidFill>
              </a:rPr>
              <a:t> </a:t>
            </a:r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139278" name="Group 14"/>
          <p:cNvGrpSpPr>
            <a:grpSpLocks/>
          </p:cNvGrpSpPr>
          <p:nvPr/>
        </p:nvGrpSpPr>
        <p:grpSpPr bwMode="auto">
          <a:xfrm>
            <a:off x="323850" y="3429000"/>
            <a:ext cx="182563" cy="182563"/>
            <a:chOff x="1239" y="1515"/>
            <a:chExt cx="115" cy="115"/>
          </a:xfrm>
        </p:grpSpPr>
        <p:sp>
          <p:nvSpPr>
            <p:cNvPr id="139279" name="AutoShape 15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80" name="AutoShape 16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9281" name="Line 17"/>
          <p:cNvSpPr>
            <a:spLocks noChangeShapeType="1"/>
          </p:cNvSpPr>
          <p:nvPr/>
        </p:nvSpPr>
        <p:spPr bwMode="auto">
          <a:xfrm>
            <a:off x="468313" y="5734050"/>
            <a:ext cx="8208962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9282" name="Group 18"/>
          <p:cNvGrpSpPr>
            <a:grpSpLocks/>
          </p:cNvGrpSpPr>
          <p:nvPr/>
        </p:nvGrpSpPr>
        <p:grpSpPr bwMode="auto">
          <a:xfrm>
            <a:off x="323850" y="4292600"/>
            <a:ext cx="182563" cy="182563"/>
            <a:chOff x="1239" y="1515"/>
            <a:chExt cx="115" cy="115"/>
          </a:xfrm>
        </p:grpSpPr>
        <p:sp>
          <p:nvSpPr>
            <p:cNvPr id="139283" name="AutoShape 19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84" name="AutoShape 20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9285" name="Line 21"/>
          <p:cNvSpPr>
            <a:spLocks noChangeShapeType="1"/>
          </p:cNvSpPr>
          <p:nvPr/>
        </p:nvSpPr>
        <p:spPr bwMode="auto">
          <a:xfrm>
            <a:off x="468313" y="4437063"/>
            <a:ext cx="8208962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574675" y="3500438"/>
            <a:ext cx="856932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E80000"/>
                </a:solidFill>
              </a:rPr>
              <a:t>Подсчитано, что в 2009 году в мире произошло 1,7 миллиона случаев смерти от ТБ (в том числе 380 000 людей с ВИЧ), то есть ежедневно происходило около 4 700 случаев смерти.</a:t>
            </a:r>
            <a:r>
              <a:rPr lang="ru-RU">
                <a:solidFill>
                  <a:srgbClr val="E80000"/>
                </a:solidFill>
              </a:rPr>
              <a:t> </a:t>
            </a:r>
            <a:endParaRPr lang="en-US">
              <a:solidFill>
                <a:srgbClr val="E80000"/>
              </a:solidFill>
            </a:endParaRP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574675" y="4508500"/>
            <a:ext cx="85693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chemeClr val="tx2"/>
                </a:solidFill>
              </a:rPr>
              <a:t>В 2009 году произошло 9,4 миллиона новых случаев заболевания туберкулезом, из которых 80% пришлось только на 22 страны. Показатель глобальной заболеваемости туберкулезом на душу населения снижается, но это снижение идет очень медленно - менее 1%.</a:t>
            </a:r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139291" name="Group 27"/>
          <p:cNvGrpSpPr>
            <a:grpSpLocks/>
          </p:cNvGrpSpPr>
          <p:nvPr/>
        </p:nvGrpSpPr>
        <p:grpSpPr bwMode="auto">
          <a:xfrm>
            <a:off x="323850" y="5589588"/>
            <a:ext cx="182563" cy="182562"/>
            <a:chOff x="1239" y="1515"/>
            <a:chExt cx="115" cy="115"/>
          </a:xfrm>
        </p:grpSpPr>
        <p:sp>
          <p:nvSpPr>
            <p:cNvPr id="139292" name="AutoShape 28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93" name="AutoShape 29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9295" name="Rectangle 3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96" name="WordArt 32"/>
          <p:cNvSpPr>
            <a:spLocks noChangeArrowheads="1" noChangeShapeType="1" noTextEdit="1"/>
          </p:cNvSpPr>
          <p:nvPr/>
        </p:nvSpPr>
        <p:spPr bwMode="auto">
          <a:xfrm>
            <a:off x="1652588" y="6524625"/>
            <a:ext cx="7491412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 материалам: </a:t>
            </a: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http://www.who.int/mediacentre/factsheets/fs104/ru/index.html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9297" name="Rectangle 33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98" name="WordArt 34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ФАКТЫ</a:t>
            </a:r>
            <a:endParaRPr lang="en-US" sz="3200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>
            <a:off x="539750" y="2852738"/>
            <a:ext cx="8208963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395288" y="2781300"/>
            <a:ext cx="182562" cy="182563"/>
            <a:chOff x="1239" y="1515"/>
            <a:chExt cx="115" cy="115"/>
          </a:xfrm>
        </p:grpSpPr>
        <p:sp>
          <p:nvSpPr>
            <p:cNvPr id="143365" name="AutoShape 5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366" name="AutoShape 6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74675" y="1628775"/>
            <a:ext cx="85693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E80000"/>
                </a:solidFill>
              </a:rPr>
              <a:t>Туберкулез - это всемирная пандемия. Среди 15 стран с самыми высокими показателями заболеваемости туберкулезом 13 находятся в Африке, в то время как треть всех новых случаев заболевания происходит в Индии и Китае.</a:t>
            </a:r>
            <a:endParaRPr lang="en-US" b="1">
              <a:solidFill>
                <a:srgbClr val="E80000"/>
              </a:solidFill>
            </a:endParaRPr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468313" y="5157788"/>
            <a:ext cx="8208962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323850" y="4076700"/>
            <a:ext cx="182563" cy="182563"/>
            <a:chOff x="1239" y="1515"/>
            <a:chExt cx="115" cy="115"/>
          </a:xfrm>
        </p:grpSpPr>
        <p:sp>
          <p:nvSpPr>
            <p:cNvPr id="143375" name="AutoShape 15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376" name="AutoShape 16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468313" y="4149725"/>
            <a:ext cx="8208962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574675" y="2924175"/>
            <a:ext cx="85693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Туберкулез с множественной лекарственной устойчивостью (МЛУ-ТБ) является формой туберкулеза, не поддающейся стандартной терапии препаратами первой линии. МЛУ-ТБ присутствует практически во всех странах, охваченных обзорами ВОЗ и ее партнеров.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574675" y="4221163"/>
            <a:ext cx="856932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E80000"/>
                </a:solidFill>
              </a:rPr>
              <a:t>По оценкам, в 2008 году произошло 440 000 новых случаев заболевания МЛУ-ТБ, при чем более 50% всех случаев в мире пришлось на три страны - Индию, Китай и Российскую Федерацию.</a:t>
            </a:r>
            <a:r>
              <a:rPr lang="ru-RU">
                <a:solidFill>
                  <a:srgbClr val="E80000"/>
                </a:solidFill>
              </a:rPr>
              <a:t> </a:t>
            </a:r>
            <a:endParaRPr lang="en-US">
              <a:solidFill>
                <a:srgbClr val="E80000"/>
              </a:solidFill>
            </a:endParaRPr>
          </a:p>
        </p:txBody>
      </p:sp>
      <p:grpSp>
        <p:nvGrpSpPr>
          <p:cNvPr id="143380" name="Group 20"/>
          <p:cNvGrpSpPr>
            <a:grpSpLocks/>
          </p:cNvGrpSpPr>
          <p:nvPr/>
        </p:nvGrpSpPr>
        <p:grpSpPr bwMode="auto">
          <a:xfrm>
            <a:off x="323850" y="5013325"/>
            <a:ext cx="182563" cy="182563"/>
            <a:chOff x="1239" y="1515"/>
            <a:chExt cx="115" cy="115"/>
          </a:xfrm>
        </p:grpSpPr>
        <p:sp>
          <p:nvSpPr>
            <p:cNvPr id="143381" name="AutoShape 21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382" name="AutoShape 22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383" name="Rectangle 23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4" name="WordArt 24"/>
          <p:cNvSpPr>
            <a:spLocks noChangeArrowheads="1" noChangeShapeType="1" noTextEdit="1"/>
          </p:cNvSpPr>
          <p:nvPr/>
        </p:nvSpPr>
        <p:spPr bwMode="auto">
          <a:xfrm>
            <a:off x="1285852" y="5643578"/>
            <a:ext cx="7491412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 материалам: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http://www.who.int/mediacentre/factsheets/fs104/ru/index.html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386" name="WordArt 26"/>
          <p:cNvSpPr>
            <a:spLocks noChangeArrowheads="1" noChangeShapeType="1" noTextEdit="1"/>
          </p:cNvSpPr>
          <p:nvPr/>
        </p:nvSpPr>
        <p:spPr bwMode="auto">
          <a:xfrm>
            <a:off x="1652588" y="6453188"/>
            <a:ext cx="7491412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387" name="Rectangle 27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8" name="WordArt 28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Ежегодно 24 марта проводится Всемирный день борьбы с туберкулезом</a:t>
            </a:r>
          </a:p>
        </p:txBody>
      </p:sp>
      <p:sp>
        <p:nvSpPr>
          <p:cNvPr id="141476" name="Rectangle 164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477" name="WordArt 165"/>
          <p:cNvSpPr>
            <a:spLocks noChangeArrowheads="1" noChangeShapeType="1" noTextEdit="1"/>
          </p:cNvSpPr>
          <p:nvPr/>
        </p:nvSpPr>
        <p:spPr bwMode="auto">
          <a:xfrm rot="502839">
            <a:off x="827088" y="836613"/>
            <a:ext cx="12239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141478" name="AutoShape 166"/>
          <p:cNvSpPr>
            <a:spLocks noChangeArrowheads="1"/>
          </p:cNvSpPr>
          <p:nvPr/>
        </p:nvSpPr>
        <p:spPr bwMode="gray">
          <a:xfrm>
            <a:off x="3132138" y="1484313"/>
            <a:ext cx="5903912" cy="5257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1479" name="Text Box 167"/>
          <p:cNvSpPr txBox="1">
            <a:spLocks noChangeArrowheads="1"/>
          </p:cNvSpPr>
          <p:nvPr/>
        </p:nvSpPr>
        <p:spPr bwMode="gray">
          <a:xfrm>
            <a:off x="3203575" y="1628775"/>
            <a:ext cx="5761038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>
                <a:solidFill>
                  <a:schemeClr val="bg1"/>
                </a:solidFill>
              </a:rPr>
              <a:t>Именно 24 марта 1882 года Роберт Кох объявил об открытии возбудителя, что дало возможность изучать палочку дальше и находить способы борьбы с ней. К сожалению, проблема туберкулеза все еще актуальна, в отличие от побежденной натуральной оспы. Ежегодно в мире от осложнений туберкулеза умирает 2-3 миллиона человек.</a:t>
            </a:r>
            <a:r>
              <a:rPr lang="ru-RU" b="1">
                <a:solidFill>
                  <a:schemeClr val="bg1"/>
                </a:solidFill>
              </a:rPr>
              <a:t> </a:t>
            </a: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141480" name="Picture 168" descr="96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44675"/>
            <a:ext cx="2838450" cy="417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549275"/>
            <a:ext cx="7019925" cy="5635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/>
              <a:t>КАК МОЖНО ЗАРАЗИТЬСЯ ТУБЕРКУЛЁЗОМ?</a:t>
            </a:r>
            <a:endParaRPr lang="en-US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gray">
          <a:xfrm>
            <a:off x="250825" y="4005263"/>
            <a:ext cx="8640763" cy="26654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gray">
          <a:xfrm>
            <a:off x="250825" y="3933825"/>
            <a:ext cx="8569325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>
                <a:solidFill>
                  <a:schemeClr val="bg1"/>
                </a:solidFill>
              </a:rPr>
              <a:t>При вдыхании зараженного воздуха микобактерии туберкулёза попадают в организм здорового человека и вызывают заболевание. Реже встречается пищевой путь передачи инфекции – через сырое молоко, мясо, яйца от больных туберкулёзом животных и птиц. Заразиться также можно при пользовании полотенцем, посудой, постелью больного.</a:t>
            </a:r>
            <a:r>
              <a:rPr lang="ru-RU" sz="2400">
                <a:solidFill>
                  <a:schemeClr val="bg1"/>
                </a:solidFill>
              </a:rPr>
              <a:t> 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gray">
          <a:xfrm>
            <a:off x="1619250" y="18272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gray">
          <a:xfrm>
            <a:off x="1619250" y="1844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 rot="393816">
            <a:off x="755650" y="981075"/>
            <a:ext cx="10795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gray">
          <a:xfrm>
            <a:off x="323850" y="1700213"/>
            <a:ext cx="8496300" cy="2016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gray">
          <a:xfrm>
            <a:off x="395288" y="1700213"/>
            <a:ext cx="8424862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>
                <a:solidFill>
                  <a:schemeClr val="bg1"/>
                </a:solidFill>
              </a:rPr>
              <a:t>Основной источник инфекции – больной с открытой формой туберкулёза. Микобактерии туберкулёза переносятся  по воздуху невидимыми мельчайшими капельками мокроты, которые выделяются при кашле, чихании, разговоре.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 rot="393816">
            <a:off x="755650" y="981075"/>
            <a:ext cx="10795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02" name="WordArt 14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549275"/>
            <a:ext cx="7019925" cy="5635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200"/>
              <a:t>Устойчива ли палочка Коха во внешней среде?</a:t>
            </a:r>
            <a:r>
              <a:rPr lang="ru-RU"/>
              <a:t> </a:t>
            </a:r>
            <a:endParaRPr lang="en-US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gray">
          <a:xfrm>
            <a:off x="2987675" y="1557338"/>
            <a:ext cx="6156325" cy="51133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gray">
          <a:xfrm>
            <a:off x="3059113" y="1700213"/>
            <a:ext cx="6084887" cy="483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400" b="1">
                <a:solidFill>
                  <a:schemeClr val="bg1"/>
                </a:solidFill>
              </a:rPr>
              <a:t>Микобактерии туберкулёза достаточно устойчивы во внешней среде. Например: в высохшей мокроте сохраняет свою жизнеспособность до 1,5 лет, на страницах книг – до 1,5 месяцев, достаточно быстро погибает при попадании прямых солнечных лучей (через 1-2 часа), при ультрафиолетовом облучении они погибают спустя несколько минут, под воздействием хлорсодержащих препаратов – через 6 часов.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gray">
          <a:xfrm>
            <a:off x="1619250" y="18272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gray">
          <a:xfrm>
            <a:off x="1619250" y="184467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 rot="393816">
            <a:off x="749300" y="979488"/>
            <a:ext cx="1079500" cy="363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29" name="WordArt 9"/>
          <p:cNvSpPr>
            <a:spLocks noChangeArrowheads="1" noChangeShapeType="1" noTextEdit="1"/>
          </p:cNvSpPr>
          <p:nvPr/>
        </p:nvSpPr>
        <p:spPr bwMode="auto">
          <a:xfrm rot="502839">
            <a:off x="827088" y="836613"/>
            <a:ext cx="12239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pic>
        <p:nvPicPr>
          <p:cNvPr id="133132" name="Picture 12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3238"/>
            <a:ext cx="2093913" cy="230346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33133" name="Picture 13" descr="96_4"/>
          <p:cNvPicPr>
            <a:picLocks noChangeAspect="1" noChangeArrowheads="1"/>
          </p:cNvPicPr>
          <p:nvPr/>
        </p:nvPicPr>
        <p:blipFill>
          <a:blip r:embed="rId4"/>
          <a:srcRect b="18048"/>
          <a:stretch>
            <a:fillRect/>
          </a:stretch>
        </p:blipFill>
        <p:spPr bwMode="auto">
          <a:xfrm>
            <a:off x="0" y="4221163"/>
            <a:ext cx="2124075" cy="2160587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Какие факторы способствуют развитию туберкулёза? </a:t>
            </a:r>
            <a:endParaRPr lang="en-US"/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>
            <a:off x="0" y="2852738"/>
            <a:ext cx="3563938" cy="40052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79388" y="2917825"/>
            <a:ext cx="338455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2100" b="1">
                <a:solidFill>
                  <a:srgbClr val="E80000"/>
                </a:solidFill>
              </a:rPr>
              <a:t>К факторам, способствующим развитию туберкулёза, относятся: недостаточное и неполноценное питание, недостаток витаминов, частые простудные заболевания, постоянный стресс и курение. </a:t>
            </a:r>
            <a:endParaRPr lang="en-US" sz="2100" b="1">
              <a:solidFill>
                <a:srgbClr val="E80000"/>
              </a:solidFill>
            </a:endParaRPr>
          </a:p>
        </p:txBody>
      </p:sp>
      <p:sp>
        <p:nvSpPr>
          <p:cNvPr id="81927" name="Freeform 7"/>
          <p:cNvSpPr>
            <a:spLocks/>
          </p:cNvSpPr>
          <p:nvPr/>
        </p:nvSpPr>
        <p:spPr bwMode="gray">
          <a:xfrm>
            <a:off x="3563938" y="306863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2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29" name="Freeform 9"/>
          <p:cNvSpPr>
            <a:spLocks/>
          </p:cNvSpPr>
          <p:nvPr/>
        </p:nvSpPr>
        <p:spPr bwMode="gray">
          <a:xfrm flipH="1">
            <a:off x="4500563" y="29972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1930" name="Group 10"/>
          <p:cNvGrpSpPr>
            <a:grpSpLocks/>
          </p:cNvGrpSpPr>
          <p:nvPr/>
        </p:nvGrpSpPr>
        <p:grpSpPr bwMode="auto">
          <a:xfrm>
            <a:off x="3048000" y="1447800"/>
            <a:ext cx="2998788" cy="1601788"/>
            <a:chOff x="1997" y="1314"/>
            <a:chExt cx="1889" cy="1009"/>
          </a:xfrm>
        </p:grpSpPr>
        <p:grpSp>
          <p:nvGrpSpPr>
            <p:cNvPr id="81931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8193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3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193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193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193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193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3419475" y="1628775"/>
            <a:ext cx="2239963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000000"/>
                </a:solidFill>
              </a:rPr>
              <a:t>ФАКТОРЫ</a:t>
            </a:r>
          </a:p>
          <a:p>
            <a:pPr algn="ctr" eaLnBrk="0" hangingPunct="0"/>
            <a:r>
              <a:rPr lang="ru-RU" sz="1400" b="1">
                <a:solidFill>
                  <a:srgbClr val="000000"/>
                </a:solidFill>
              </a:rPr>
              <a:t>РИСКА ЗАБОЛЕВАНИЯ</a:t>
            </a:r>
          </a:p>
          <a:p>
            <a:pPr algn="ctr" eaLnBrk="0" hangingPunct="0"/>
            <a:r>
              <a:rPr lang="ru-RU" sz="1400" b="1">
                <a:solidFill>
                  <a:srgbClr val="000000"/>
                </a:solidFill>
              </a:rPr>
              <a:t>ТУБЕРКУЛЁЗОМ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40" name="AutoShape 20"/>
          <p:cNvSpPr>
            <a:spLocks noChangeArrowheads="1"/>
          </p:cNvSpPr>
          <p:nvPr/>
        </p:nvSpPr>
        <p:spPr bwMode="auto">
          <a:xfrm>
            <a:off x="0" y="2852738"/>
            <a:ext cx="3563938" cy="4005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0" y="2917825"/>
            <a:ext cx="356393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100" b="1" i="1">
                <a:solidFill>
                  <a:schemeClr val="bg1"/>
                </a:solidFill>
              </a:rPr>
              <a:t>К факторам, способствующим развитию туберкулёза, относятся: недостаточное и неполноценное питание, недостаток витаминов, частые простудные заболевания, постоянный стресс и курение. </a:t>
            </a:r>
            <a:endParaRPr lang="en-US" sz="2100" b="1" i="1">
              <a:solidFill>
                <a:schemeClr val="bg1"/>
              </a:solidFill>
            </a:endParaRPr>
          </a:p>
        </p:txBody>
      </p:sp>
      <p:sp>
        <p:nvSpPr>
          <p:cNvPr id="81942" name="AutoShape 22"/>
          <p:cNvSpPr>
            <a:spLocks noChangeArrowheads="1"/>
          </p:cNvSpPr>
          <p:nvPr/>
        </p:nvSpPr>
        <p:spPr bwMode="auto">
          <a:xfrm>
            <a:off x="5364163" y="2852738"/>
            <a:ext cx="3779837" cy="4005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5364163" y="2921000"/>
            <a:ext cx="37798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i="1">
                <a:solidFill>
                  <a:schemeClr val="bg1"/>
                </a:solidFill>
              </a:rPr>
              <a:t>Существует так же группа соматического риска заболевания туберкулезом – это больные сахарным диабетом, язвенной болезнью желудка и 12-перстной кишки, оперированным желудком, хроническими неспецифическими заболеваниями легких (например, хронический бронхит), с ВИЧ-инфекцией. Велик риск  заболевания туберкулёзом</a:t>
            </a:r>
            <a:endParaRPr lang="en-US" b="1" i="1">
              <a:solidFill>
                <a:schemeClr val="bg1"/>
              </a:solidFill>
            </a:endParaRP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 rot="393816">
            <a:off x="755650" y="981075"/>
            <a:ext cx="10795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6" name="WordArt 26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Каковы основные признаки туберкулёза? </a:t>
            </a:r>
            <a:endParaRPr lang="en-US"/>
          </a:p>
        </p:txBody>
      </p:sp>
      <p:grpSp>
        <p:nvGrpSpPr>
          <p:cNvPr id="86046" name="Group 30"/>
          <p:cNvGrpSpPr>
            <a:grpSpLocks/>
          </p:cNvGrpSpPr>
          <p:nvPr/>
        </p:nvGrpSpPr>
        <p:grpSpPr bwMode="auto">
          <a:xfrm>
            <a:off x="0" y="2276475"/>
            <a:ext cx="9144000" cy="4321175"/>
            <a:chOff x="550" y="1434"/>
            <a:chExt cx="5332" cy="2108"/>
          </a:xfrm>
        </p:grpSpPr>
        <p:sp>
          <p:nvSpPr>
            <p:cNvPr id="86019" name="Line 3"/>
            <p:cNvSpPr>
              <a:spLocks noChangeShapeType="1"/>
            </p:cNvSpPr>
            <p:nvPr/>
          </p:nvSpPr>
          <p:spPr bwMode="gray">
            <a:xfrm flipH="1">
              <a:off x="550" y="3541"/>
              <a:ext cx="10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0" name="Line 4"/>
            <p:cNvSpPr>
              <a:spLocks noChangeShapeType="1"/>
            </p:cNvSpPr>
            <p:nvPr/>
          </p:nvSpPr>
          <p:spPr bwMode="gray">
            <a:xfrm flipH="1">
              <a:off x="550" y="301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1" name="Line 5"/>
            <p:cNvSpPr>
              <a:spLocks noChangeShapeType="1"/>
            </p:cNvSpPr>
            <p:nvPr/>
          </p:nvSpPr>
          <p:spPr bwMode="gray">
            <a:xfrm flipH="1">
              <a:off x="550" y="249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gray">
            <a:xfrm flipH="1">
              <a:off x="550" y="1968"/>
              <a:ext cx="2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3" name="Line 7"/>
            <p:cNvSpPr>
              <a:spLocks noChangeShapeType="1"/>
            </p:cNvSpPr>
            <p:nvPr/>
          </p:nvSpPr>
          <p:spPr bwMode="gray">
            <a:xfrm flipH="1" flipV="1">
              <a:off x="567" y="1434"/>
              <a:ext cx="3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4" name="Line 8"/>
            <p:cNvSpPr>
              <a:spLocks noChangeShapeType="1"/>
            </p:cNvSpPr>
            <p:nvPr/>
          </p:nvSpPr>
          <p:spPr bwMode="gray">
            <a:xfrm>
              <a:off x="646" y="1434"/>
              <a:ext cx="0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gray">
            <a:xfrm>
              <a:off x="646" y="1983"/>
              <a:ext cx="0" cy="5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6" name="Line 10"/>
            <p:cNvSpPr>
              <a:spLocks noChangeShapeType="1"/>
            </p:cNvSpPr>
            <p:nvPr/>
          </p:nvSpPr>
          <p:spPr bwMode="gray">
            <a:xfrm>
              <a:off x="646" y="2498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gray">
            <a:xfrm>
              <a:off x="646" y="3013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gray">
            <a:xfrm>
              <a:off x="747" y="1616"/>
              <a:ext cx="10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latin typeface="Verdana" pitchFamily="34" charset="0"/>
              </a:endParaRPr>
            </a:p>
          </p:txBody>
        </p:sp>
        <p:sp>
          <p:nvSpPr>
            <p:cNvPr id="86029" name="Text Box 13"/>
            <p:cNvSpPr txBox="1">
              <a:spLocks noChangeArrowheads="1"/>
            </p:cNvSpPr>
            <p:nvPr/>
          </p:nvSpPr>
          <p:spPr bwMode="gray">
            <a:xfrm>
              <a:off x="742" y="2159"/>
              <a:ext cx="107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latin typeface="Verdana" pitchFamily="34" charset="0"/>
              </a:endParaRPr>
            </a:p>
          </p:txBody>
        </p:sp>
        <p:sp>
          <p:nvSpPr>
            <p:cNvPr id="86030" name="Text Box 14"/>
            <p:cNvSpPr txBox="1">
              <a:spLocks noChangeArrowheads="1"/>
            </p:cNvSpPr>
            <p:nvPr/>
          </p:nvSpPr>
          <p:spPr bwMode="gray">
            <a:xfrm>
              <a:off x="742" y="2703"/>
              <a:ext cx="107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latin typeface="Verdana" pitchFamily="34" charset="0"/>
              </a:endParaRP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gray">
            <a:xfrm>
              <a:off x="742" y="3211"/>
              <a:ext cx="107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ru-RU" sz="1400">
                <a:latin typeface="Verdana" pitchFamily="34" charset="0"/>
              </a:endParaRPr>
            </a:p>
          </p:txBody>
        </p:sp>
        <p:sp>
          <p:nvSpPr>
            <p:cNvPr id="86033" name="Freeform 17"/>
            <p:cNvSpPr>
              <a:spLocks/>
            </p:cNvSpPr>
            <p:nvPr/>
          </p:nvSpPr>
          <p:spPr bwMode="gray">
            <a:xfrm>
              <a:off x="4913" y="1434"/>
              <a:ext cx="467" cy="533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4" name="Freeform 18"/>
            <p:cNvSpPr>
              <a:spLocks/>
            </p:cNvSpPr>
            <p:nvPr/>
          </p:nvSpPr>
          <p:spPr bwMode="gray">
            <a:xfrm>
              <a:off x="3174" y="1434"/>
              <a:ext cx="2708" cy="341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5" name="Freeform 19"/>
            <p:cNvSpPr>
              <a:spLocks/>
            </p:cNvSpPr>
            <p:nvPr/>
          </p:nvSpPr>
          <p:spPr bwMode="gray">
            <a:xfrm>
              <a:off x="4548" y="1958"/>
              <a:ext cx="467" cy="530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6" name="Freeform 20"/>
            <p:cNvSpPr>
              <a:spLocks/>
            </p:cNvSpPr>
            <p:nvPr/>
          </p:nvSpPr>
          <p:spPr bwMode="gray">
            <a:xfrm>
              <a:off x="2651" y="1958"/>
              <a:ext cx="2911" cy="340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7" name="Freeform 21"/>
            <p:cNvSpPr>
              <a:spLocks/>
            </p:cNvSpPr>
            <p:nvPr/>
          </p:nvSpPr>
          <p:spPr bwMode="gray">
            <a:xfrm>
              <a:off x="4182" y="2482"/>
              <a:ext cx="464" cy="532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8" name="Freeform 22"/>
            <p:cNvSpPr>
              <a:spLocks/>
            </p:cNvSpPr>
            <p:nvPr/>
          </p:nvSpPr>
          <p:spPr bwMode="gray">
            <a:xfrm>
              <a:off x="3818" y="3007"/>
              <a:ext cx="468" cy="533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9" name="Freeform 23"/>
            <p:cNvSpPr>
              <a:spLocks/>
            </p:cNvSpPr>
            <p:nvPr/>
          </p:nvSpPr>
          <p:spPr bwMode="gray">
            <a:xfrm>
              <a:off x="1611" y="3010"/>
              <a:ext cx="3306" cy="340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0" name="Freeform 24"/>
            <p:cNvSpPr>
              <a:spLocks/>
            </p:cNvSpPr>
            <p:nvPr/>
          </p:nvSpPr>
          <p:spPr bwMode="gray">
            <a:xfrm>
              <a:off x="1984" y="1531"/>
              <a:ext cx="1489" cy="1715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1" name="Rectangle 25"/>
            <p:cNvSpPr>
              <a:spLocks noChangeArrowheads="1"/>
            </p:cNvSpPr>
            <p:nvPr/>
          </p:nvSpPr>
          <p:spPr bwMode="gray">
            <a:xfrm>
              <a:off x="3178" y="1775"/>
              <a:ext cx="2241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ru-RU" sz="1600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86042" name="Rectangle 26"/>
            <p:cNvSpPr>
              <a:spLocks noChangeArrowheads="1"/>
            </p:cNvSpPr>
            <p:nvPr/>
          </p:nvSpPr>
          <p:spPr bwMode="gray">
            <a:xfrm>
              <a:off x="2652" y="2298"/>
              <a:ext cx="2443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solidFill>
                    <a:schemeClr val="bg1"/>
                  </a:solidFill>
                </a:rPr>
                <a:t>кровохарканье</a:t>
              </a:r>
              <a:r>
                <a:rPr lang="ru-RU" sz="2400">
                  <a:solidFill>
                    <a:schemeClr val="bg1"/>
                  </a:solidFill>
                </a:rPr>
                <a:t> 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86043" name="Freeform 27"/>
            <p:cNvSpPr>
              <a:spLocks/>
            </p:cNvSpPr>
            <p:nvPr/>
          </p:nvSpPr>
          <p:spPr bwMode="gray">
            <a:xfrm>
              <a:off x="2132" y="2482"/>
              <a:ext cx="3105" cy="343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4" name="Rectangle 28"/>
            <p:cNvSpPr>
              <a:spLocks noChangeArrowheads="1"/>
            </p:cNvSpPr>
            <p:nvPr/>
          </p:nvSpPr>
          <p:spPr bwMode="gray">
            <a:xfrm>
              <a:off x="2134" y="2824"/>
              <a:ext cx="2643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2400" b="1">
                  <a:solidFill>
                    <a:schemeClr val="bg1"/>
                  </a:solidFill>
                </a:rPr>
                <a:t>похудание</a:t>
              </a:r>
              <a:r>
                <a:rPr lang="ru-RU" sz="2400">
                  <a:solidFill>
                    <a:schemeClr val="bg1"/>
                  </a:solidFill>
                </a:rPr>
                <a:t> 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86045" name="Rectangle 29"/>
            <p:cNvSpPr>
              <a:spLocks noChangeArrowheads="1"/>
            </p:cNvSpPr>
            <p:nvPr/>
          </p:nvSpPr>
          <p:spPr bwMode="gray">
            <a:xfrm>
              <a:off x="1610" y="3351"/>
              <a:ext cx="2845" cy="187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72549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b="1">
                  <a:solidFill>
                    <a:schemeClr val="bg1"/>
                  </a:solidFill>
                </a:rPr>
                <a:t>длительный кашель более 2-3 недель</a:t>
              </a:r>
              <a:r>
                <a:rPr lang="ru-RU"/>
                <a:t> </a:t>
              </a:r>
              <a:endParaRPr lang="en-US"/>
            </a:p>
          </p:txBody>
        </p:sp>
      </p:grp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3276600" y="5689600"/>
            <a:ext cx="274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потеря аппетита</a:t>
            </a:r>
            <a:r>
              <a:rPr lang="ru-RU"/>
              <a:t> 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3851275" y="4581525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/>
              <a:t>боль в грудной клетке</a:t>
            </a:r>
            <a:r>
              <a:rPr lang="ru-RU"/>
              <a:t> </a:t>
            </a:r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4787900" y="3500438"/>
            <a:ext cx="3140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/>
              <a:t>общая слабость</a:t>
            </a:r>
            <a:r>
              <a:rPr lang="ru-RU" b="1"/>
              <a:t> </a:t>
            </a:r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4427538" y="2349500"/>
            <a:ext cx="4319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bg1"/>
                </a:solidFill>
              </a:rPr>
              <a:t>                 </a:t>
            </a:r>
            <a:r>
              <a:rPr lang="ru-RU" sz="2000" b="1"/>
              <a:t>периодическое или             </a:t>
            </a:r>
          </a:p>
          <a:p>
            <a:r>
              <a:rPr lang="ru-RU" sz="2000" b="1"/>
              <a:t>                   постоянное</a:t>
            </a:r>
          </a:p>
          <a:p>
            <a:r>
              <a:rPr lang="ru-RU" sz="2000" b="1">
                <a:solidFill>
                  <a:schemeClr val="bg1"/>
                </a:solidFill>
              </a:rPr>
              <a:t>повышение температуры тела.</a:t>
            </a:r>
          </a:p>
        </p:txBody>
      </p:sp>
      <p:sp>
        <p:nvSpPr>
          <p:cNvPr id="86051" name="WordArt 35"/>
          <p:cNvSpPr>
            <a:spLocks noChangeArrowheads="1" noChangeShapeType="1" noTextEdit="1"/>
          </p:cNvSpPr>
          <p:nvPr/>
        </p:nvSpPr>
        <p:spPr bwMode="auto">
          <a:xfrm>
            <a:off x="611188" y="1773238"/>
            <a:ext cx="1008062" cy="482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п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р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з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н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к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 rot="393816">
            <a:off x="755650" y="981075"/>
            <a:ext cx="1079500" cy="363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3" name="WordArt 37"/>
          <p:cNvSpPr>
            <a:spLocks noChangeArrowheads="1" noChangeShapeType="1" noTextEdit="1"/>
          </p:cNvSpPr>
          <p:nvPr/>
        </p:nvSpPr>
        <p:spPr bwMode="auto">
          <a:xfrm rot="502839">
            <a:off x="755650" y="836613"/>
            <a:ext cx="12239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24 марта</a:t>
            </a:r>
          </a:p>
        </p:txBody>
      </p:sp>
      <p:sp>
        <p:nvSpPr>
          <p:cNvPr id="86054" name="WordArt 38"/>
          <p:cNvSpPr>
            <a:spLocks noChangeArrowheads="1" noChangeShapeType="1" noTextEdit="1"/>
          </p:cNvSpPr>
          <p:nvPr/>
        </p:nvSpPr>
        <p:spPr bwMode="auto">
          <a:xfrm>
            <a:off x="611188" y="1773238"/>
            <a:ext cx="1008062" cy="482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п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р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з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н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а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к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80000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6732588" y="6453188"/>
            <a:ext cx="2411412" cy="4048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21gl">
  <a:themeElements>
    <a:clrScheme name="cdb2004221gl 2">
      <a:dk1>
        <a:srgbClr val="000000"/>
      </a:dk1>
      <a:lt1>
        <a:srgbClr val="FFFFFF"/>
      </a:lt1>
      <a:dk2>
        <a:srgbClr val="364EB6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221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221gl 1">
        <a:dk1>
          <a:srgbClr val="000000"/>
        </a:dk1>
        <a:lt1>
          <a:srgbClr val="FFFFFF"/>
        </a:lt1>
        <a:dk2>
          <a:srgbClr val="501A82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21gl 2">
        <a:dk1>
          <a:srgbClr val="000000"/>
        </a:dk1>
        <a:lt1>
          <a:srgbClr val="FFFFFF"/>
        </a:lt1>
        <a:dk2>
          <a:srgbClr val="364EB6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21gl 3">
        <a:dk1>
          <a:srgbClr val="000000"/>
        </a:dk1>
        <a:lt1>
          <a:srgbClr val="FFFFFF"/>
        </a:lt1>
        <a:dk2>
          <a:srgbClr val="186894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cdb2004221gl</Template>
  <TotalTime>396</TotalTime>
  <Words>1135</Words>
  <Application>Microsoft PowerPoint</Application>
  <PresentationFormat>Экран (4:3)</PresentationFormat>
  <Paragraphs>130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cdb2004221gl</vt:lpstr>
      <vt:lpstr>Слайд 1</vt:lpstr>
      <vt:lpstr>ТУБЕРКУЛЁЗ</vt:lpstr>
      <vt:lpstr>ФАКТЫ</vt:lpstr>
      <vt:lpstr>ФАКТЫ</vt:lpstr>
      <vt:lpstr>Ежегодно 24 марта проводится Всемирный день борьбы с туберкулезом</vt:lpstr>
      <vt:lpstr>КАК МОЖНО ЗАРАЗИТЬСЯ ТУБЕРКУЛЁЗОМ?</vt:lpstr>
      <vt:lpstr>Устойчива ли палочка Коха во внешней среде? </vt:lpstr>
      <vt:lpstr>Какие факторы способствуют развитию туберкулёза? </vt:lpstr>
      <vt:lpstr>Каковы основные признаки туберкулёза? </vt:lpstr>
      <vt:lpstr>Может ли туберкулёз протекать без жалоб? </vt:lpstr>
      <vt:lpstr>Что нужно делать, если возникло подозрение на туберкулёз? </vt:lpstr>
      <vt:lpstr>Излечим ли туберкулёз?               </vt:lpstr>
      <vt:lpstr>ВИЧ и ТБ</vt:lpstr>
      <vt:lpstr>Как оградить себя от заражения туберкулёзом? 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123</cp:lastModifiedBy>
  <cp:revision>13</cp:revision>
  <dcterms:created xsi:type="dcterms:W3CDTF">2011-03-13T07:29:08Z</dcterms:created>
  <dcterms:modified xsi:type="dcterms:W3CDTF">2014-03-28T10:01:28Z</dcterms:modified>
</cp:coreProperties>
</file>