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69" r:id="rId6"/>
    <p:sldId id="263" r:id="rId7"/>
    <p:sldId id="268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205" userDrawn="1">
          <p15:clr>
            <a:srgbClr val="A4A3A4"/>
          </p15:clr>
        </p15:guide>
        <p15:guide id="4" pos="2570" userDrawn="1">
          <p15:clr>
            <a:srgbClr val="A4A3A4"/>
          </p15:clr>
        </p15:guide>
        <p15:guide id="5" pos="1935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665" userDrawn="1">
          <p15:clr>
            <a:srgbClr val="A4A3A4"/>
          </p15:clr>
        </p15:guide>
        <p15:guide id="8" pos="30" userDrawn="1">
          <p15:clr>
            <a:srgbClr val="A4A3A4"/>
          </p15:clr>
        </p15:guide>
        <p15:guide id="9" pos="4475" userDrawn="1">
          <p15:clr>
            <a:srgbClr val="A4A3A4"/>
          </p15:clr>
        </p15:guide>
        <p15:guide id="10" pos="5110" userDrawn="1">
          <p15:clr>
            <a:srgbClr val="A4A3A4"/>
          </p15:clr>
        </p15:guide>
        <p15:guide id="11" pos="5745" userDrawn="1">
          <p15:clr>
            <a:srgbClr val="A4A3A4"/>
          </p15:clr>
        </p15:guide>
        <p15:guide id="12" pos="6380" userDrawn="1">
          <p15:clr>
            <a:srgbClr val="A4A3A4"/>
          </p15:clr>
        </p15:guide>
        <p15:guide id="13" pos="7015" userDrawn="1">
          <p15:clr>
            <a:srgbClr val="A4A3A4"/>
          </p15:clr>
        </p15:guide>
        <p15:guide id="14" pos="7650" userDrawn="1">
          <p15:clr>
            <a:srgbClr val="A4A3A4"/>
          </p15:clr>
        </p15:guide>
        <p15:guide id="15" orient="horz" pos="1525" userDrawn="1">
          <p15:clr>
            <a:srgbClr val="A4A3A4"/>
          </p15:clr>
        </p15:guide>
        <p15:guide id="16" orient="horz" pos="890" userDrawn="1">
          <p15:clr>
            <a:srgbClr val="A4A3A4"/>
          </p15:clr>
        </p15:guide>
        <p15:guide id="17" orient="horz" pos="255" userDrawn="1">
          <p15:clr>
            <a:srgbClr val="A4A3A4"/>
          </p15:clr>
        </p15:guide>
        <p15:guide id="18" orient="horz" pos="2795" userDrawn="1">
          <p15:clr>
            <a:srgbClr val="A4A3A4"/>
          </p15:clr>
        </p15:guide>
        <p15:guide id="19" orient="horz" pos="3430" userDrawn="1">
          <p15:clr>
            <a:srgbClr val="A4A3A4"/>
          </p15:clr>
        </p15:guide>
        <p15:guide id="20" orient="horz" pos="4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50"/>
    <a:srgbClr val="F0F0F0"/>
    <a:srgbClr val="D9D9D9"/>
    <a:srgbClr val="7C7C7B"/>
    <a:srgbClr val="F4A300"/>
    <a:srgbClr val="00A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 snapToGrid="0">
      <p:cViewPr varScale="1">
        <p:scale>
          <a:sx n="94" d="100"/>
          <a:sy n="94" d="100"/>
        </p:scale>
        <p:origin x="552" y="62"/>
      </p:cViewPr>
      <p:guideLst>
        <p:guide orient="horz" pos="2160"/>
        <p:guide pos="3840"/>
        <p:guide pos="3205"/>
        <p:guide pos="2570"/>
        <p:guide pos="1935"/>
        <p:guide pos="1300"/>
        <p:guide pos="665"/>
        <p:guide pos="30"/>
        <p:guide pos="4475"/>
        <p:guide pos="5110"/>
        <p:guide pos="5745"/>
        <p:guide pos="6380"/>
        <p:guide pos="7015"/>
        <p:guide pos="7650"/>
        <p:guide orient="horz" pos="1525"/>
        <p:guide orient="horz" pos="890"/>
        <p:guide orient="horz" pos="255"/>
        <p:guide orient="horz" pos="2795"/>
        <p:guide orient="horz" pos="3430"/>
        <p:guide orient="horz" pos="40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008000" cy="1008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708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0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5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7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10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2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12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4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0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10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10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4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/>
          <a:srcRect t="3550" r="6638"/>
          <a:stretch/>
        </p:blipFill>
        <p:spPr>
          <a:xfrm>
            <a:off x="10856643" y="0"/>
            <a:ext cx="1335357" cy="3448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1388" y="236350"/>
            <a:ext cx="956424" cy="324401"/>
          </a:xfrm>
          <a:prstGeom prst="rect">
            <a:avLst/>
          </a:prstGeom>
        </p:spPr>
      </p:pic>
      <p:sp>
        <p:nvSpPr>
          <p:cNvPr id="10" name="Номер слайда 3"/>
          <p:cNvSpPr txBox="1">
            <a:spLocks/>
          </p:cNvSpPr>
          <p:nvPr userDrawn="1"/>
        </p:nvSpPr>
        <p:spPr>
          <a:xfrm>
            <a:off x="11044800" y="300914"/>
            <a:ext cx="403200" cy="25983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8BB15E-A41A-41BF-A0E9-5DEEE040ADAA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5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057-3507-408E-9E9F-2500BB659FC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B15E-A41A-41BF-A0E9-5DEEE040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4372" t="4104" b="13354"/>
          <a:stretch/>
        </p:blipFill>
        <p:spPr>
          <a:xfrm>
            <a:off x="-19050" y="-28575"/>
            <a:ext cx="6267143" cy="69056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53" y="186597"/>
            <a:ext cx="1405849" cy="1272089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7627407" y="6113475"/>
            <a:ext cx="3503794" cy="192260"/>
            <a:chOff x="7289006" y="6130692"/>
            <a:chExt cx="4975705" cy="273026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78578" y="6154814"/>
              <a:ext cx="3286133" cy="219075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89006" y="6130692"/>
              <a:ext cx="1193006" cy="273026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B29660E-ADF1-2141-B884-516BDC271ECB}"/>
              </a:ext>
            </a:extLst>
          </p:cNvPr>
          <p:cNvSpPr txBox="1"/>
          <p:nvPr/>
        </p:nvSpPr>
        <p:spPr>
          <a:xfrm>
            <a:off x="6618514" y="2362408"/>
            <a:ext cx="53985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Напишите здесь </a:t>
            </a:r>
          </a:p>
          <a:p>
            <a:pPr algn="ctr"/>
            <a:r>
              <a:rPr lang="ru-RU" sz="4400" b="1" dirty="0"/>
              <a:t>название  </a:t>
            </a:r>
          </a:p>
          <a:p>
            <a:pPr algn="ctr"/>
            <a:r>
              <a:rPr lang="ru-RU" sz="4400" b="1" dirty="0"/>
              <a:t>вашего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8994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B7C1F1-0D91-4E43-974C-17A8183016D3}"/>
              </a:ext>
            </a:extLst>
          </p:cNvPr>
          <p:cNvSpPr txBox="1"/>
          <p:nvPr/>
        </p:nvSpPr>
        <p:spPr>
          <a:xfrm>
            <a:off x="431597" y="404813"/>
            <a:ext cx="6916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A0AC"/>
                </a:solidFill>
              </a:rPr>
              <a:t>Ставки на ключевые отрасли в регионе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A30CBA5-718F-FE48-B6EE-872302417A24}"/>
              </a:ext>
            </a:extLst>
          </p:cNvPr>
          <p:cNvSpPr txBox="1"/>
          <p:nvPr/>
        </p:nvSpPr>
        <p:spPr>
          <a:xfrm>
            <a:off x="431596" y="928033"/>
            <a:ext cx="6916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Опишите в таблице выработанные по итогам обсуждения вашей команды ключевые ставки вашего региона на отрасли креативных индустрий. </a:t>
            </a:r>
          </a:p>
          <a:p>
            <a:endParaRPr lang="ru-RU" sz="1100" dirty="0">
              <a:solidFill>
                <a:srgbClr val="00785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2CE48ED-2DB7-314B-96F0-3BE4147CD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17001"/>
              </p:ext>
            </p:extLst>
          </p:nvPr>
        </p:nvGraphicFramePr>
        <p:xfrm>
          <a:off x="549583" y="1736624"/>
          <a:ext cx="11146972" cy="2651760"/>
        </p:xfrm>
        <a:graphic>
          <a:graphicData uri="http://schemas.openxmlformats.org/drawingml/2006/table">
            <a:tbl>
              <a:tblPr firstRow="1" bandRow="1">
                <a:solidFill>
                  <a:srgbClr val="7C7C7B"/>
                </a:solidFill>
                <a:tableStyleId>{5C22544A-7EE6-4342-B048-85BDC9FD1C3A}</a:tableStyleId>
              </a:tblPr>
              <a:tblGrid>
                <a:gridCol w="622856">
                  <a:extLst>
                    <a:ext uri="{9D8B030D-6E8A-4147-A177-3AD203B41FA5}">
                      <a16:colId xmlns="" xmlns:a16="http://schemas.microsoft.com/office/drawing/2014/main" val="1606603783"/>
                    </a:ext>
                  </a:extLst>
                </a:gridCol>
                <a:gridCol w="2065916">
                  <a:extLst>
                    <a:ext uri="{9D8B030D-6E8A-4147-A177-3AD203B41FA5}">
                      <a16:colId xmlns="" xmlns:a16="http://schemas.microsoft.com/office/drawing/2014/main" val="1377068586"/>
                    </a:ext>
                  </a:extLst>
                </a:gridCol>
                <a:gridCol w="4125686">
                  <a:extLst>
                    <a:ext uri="{9D8B030D-6E8A-4147-A177-3AD203B41FA5}">
                      <a16:colId xmlns="" xmlns:a16="http://schemas.microsoft.com/office/drawing/2014/main" val="904246146"/>
                    </a:ext>
                  </a:extLst>
                </a:gridCol>
                <a:gridCol w="4332514">
                  <a:extLst>
                    <a:ext uri="{9D8B030D-6E8A-4147-A177-3AD203B41FA5}">
                      <a16:colId xmlns="" xmlns:a16="http://schemas.microsoft.com/office/drawing/2014/main" val="1501086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№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Отрасль </a:t>
                      </a:r>
                      <a:r>
                        <a:rPr lang="ru-RU" sz="1100" b="0" dirty="0"/>
                        <a:t>креативных индустрий в регионе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Причина выбора данной отрасли как ключевой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Список </a:t>
                      </a:r>
                      <a:r>
                        <a:rPr lang="ru-RU" sz="1100" b="0" dirty="0" err="1"/>
                        <a:t>стейкхолдеров</a:t>
                      </a:r>
                      <a:r>
                        <a:rPr lang="ru-RU" sz="1100" b="0" dirty="0"/>
                        <a:t> представляющих данную отрасль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244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1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baseline="300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58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2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46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3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4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796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6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303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79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96" y="404813"/>
            <a:ext cx="8070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A0AC"/>
                </a:solidFill>
              </a:rPr>
              <a:t>Боли, запросы и ценности </a:t>
            </a:r>
            <a:r>
              <a:rPr lang="ru-RU" sz="2800" dirty="0" err="1">
                <a:solidFill>
                  <a:srgbClr val="00A0AC"/>
                </a:solidFill>
              </a:rPr>
              <a:t>стейкхолдеров</a:t>
            </a:r>
            <a:r>
              <a:rPr lang="ru-RU" sz="2800" dirty="0">
                <a:solidFill>
                  <a:srgbClr val="00A0AC"/>
                </a:solidFill>
              </a:rPr>
              <a:t> региона по ключевым отраслям креативных индустрий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597" y="1309421"/>
            <a:ext cx="2342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Опишите выявленные боли, запросы и ценности </a:t>
            </a:r>
            <a:r>
              <a:rPr lang="ru-RU" sz="1100" dirty="0" err="1">
                <a:solidFill>
                  <a:schemeClr val="bg1">
                    <a:lumMod val="50000"/>
                  </a:schemeClr>
                </a:solidFill>
              </a:rPr>
              <a:t>стейкхолдеров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7294" y="2451240"/>
            <a:ext cx="2016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Информация от </a:t>
            </a:r>
            <a:r>
              <a:rPr lang="ru-RU" sz="1100" dirty="0" err="1"/>
              <a:t>стейкхолдеров</a:t>
            </a:r>
            <a:r>
              <a:rPr lang="ru-RU" sz="1100" dirty="0"/>
              <a:t>, представляющих первую ключевую отрасль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5444" y="2451240"/>
            <a:ext cx="2016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Информация от </a:t>
            </a:r>
            <a:r>
              <a:rPr lang="ru-RU" sz="1100" dirty="0" err="1"/>
              <a:t>стейкхолдеров</a:t>
            </a:r>
            <a:r>
              <a:rPr lang="ru-RU" sz="1100" dirty="0"/>
              <a:t>, представляющих вторую ключевую отрасль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07984" y="2451240"/>
            <a:ext cx="2016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Информация от </a:t>
            </a:r>
            <a:r>
              <a:rPr lang="ru-RU" sz="1100" dirty="0" err="1"/>
              <a:t>стейкхолдеров</a:t>
            </a:r>
            <a:r>
              <a:rPr lang="ru-RU" sz="1100" dirty="0"/>
              <a:t>, представляющих третью ключевую отрасль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6697" y="1594714"/>
            <a:ext cx="1360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4A3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37918" y="1594714"/>
            <a:ext cx="1360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4A30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41664" y="1594714"/>
            <a:ext cx="1360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4A300"/>
                </a:solidFill>
              </a:rPr>
              <a:t>3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="" xmlns:a16="http://schemas.microsoft.com/office/drawing/2014/main" id="{F7AC718E-E264-7048-BEE9-CB5CAA527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67791"/>
              </p:ext>
            </p:extLst>
          </p:nvPr>
        </p:nvGraphicFramePr>
        <p:xfrm>
          <a:off x="490384" y="3456475"/>
          <a:ext cx="11146972" cy="1112520"/>
        </p:xfrm>
        <a:graphic>
          <a:graphicData uri="http://schemas.openxmlformats.org/drawingml/2006/table">
            <a:tbl>
              <a:tblPr bandRow="1">
                <a:solidFill>
                  <a:srgbClr val="7C7C7B"/>
                </a:solidFill>
                <a:tableStyleId>{5C22544A-7EE6-4342-B048-85BDC9FD1C3A}</a:tableStyleId>
              </a:tblPr>
              <a:tblGrid>
                <a:gridCol w="2350093">
                  <a:extLst>
                    <a:ext uri="{9D8B030D-6E8A-4147-A177-3AD203B41FA5}">
                      <a16:colId xmlns="" xmlns:a16="http://schemas.microsoft.com/office/drawing/2014/main" val="1606603783"/>
                    </a:ext>
                  </a:extLst>
                </a:gridCol>
                <a:gridCol w="2932293">
                  <a:extLst>
                    <a:ext uri="{9D8B030D-6E8A-4147-A177-3AD203B41FA5}">
                      <a16:colId xmlns="" xmlns:a16="http://schemas.microsoft.com/office/drawing/2014/main" val="1377068586"/>
                    </a:ext>
                  </a:extLst>
                </a:gridCol>
                <a:gridCol w="2932293">
                  <a:extLst>
                    <a:ext uri="{9D8B030D-6E8A-4147-A177-3AD203B41FA5}">
                      <a16:colId xmlns="" xmlns:a16="http://schemas.microsoft.com/office/drawing/2014/main" val="904246146"/>
                    </a:ext>
                  </a:extLst>
                </a:gridCol>
                <a:gridCol w="2932293">
                  <a:extLst>
                    <a:ext uri="{9D8B030D-6E8A-4147-A177-3AD203B41FA5}">
                      <a16:colId xmlns="" xmlns:a16="http://schemas.microsoft.com/office/drawing/2014/main" val="1501086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Боли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baseline="300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58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Запросы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46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Ценности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49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72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B7C1F1-0D91-4E43-974C-17A8183016D3}"/>
              </a:ext>
            </a:extLst>
          </p:cNvPr>
          <p:cNvSpPr txBox="1"/>
          <p:nvPr/>
        </p:nvSpPr>
        <p:spPr>
          <a:xfrm>
            <a:off x="431597" y="404813"/>
            <a:ext cx="6916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A0AC"/>
                </a:solidFill>
              </a:rPr>
              <a:t>Площадки креативных кластеров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A30CBA5-718F-FE48-B6EE-872302417A24}"/>
              </a:ext>
            </a:extLst>
          </p:cNvPr>
          <p:cNvSpPr txBox="1"/>
          <p:nvPr/>
        </p:nvSpPr>
        <p:spPr>
          <a:xfrm>
            <a:off x="431596" y="928033"/>
            <a:ext cx="69162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Приведите здесь списком согласно полям таблицы, предлагаемые площадки креативных кластеров, которые были отмечены </a:t>
            </a:r>
            <a:r>
              <a:rPr lang="ru-RU" sz="1100" dirty="0" err="1">
                <a:solidFill>
                  <a:schemeClr val="bg1">
                    <a:lumMod val="50000"/>
                  </a:schemeClr>
                </a:solidFill>
              </a:rPr>
              <a:t>стейколдерами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 как желаемые для размещения. Укажите почему они выбрали эти площадки.</a:t>
            </a:r>
          </a:p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Если в рамках опроса </a:t>
            </a:r>
            <a:r>
              <a:rPr lang="ru-RU" sz="1100" dirty="0" err="1">
                <a:solidFill>
                  <a:schemeClr val="bg1">
                    <a:lumMod val="50000"/>
                  </a:schemeClr>
                </a:solidFill>
              </a:rPr>
              <a:t>стейкхолдеры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 не выразили предпочтений по 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размещению,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приведите 6 площадок из регионального списка наиболее интересных с точки зрения вашей команды. Укажите почему они вам интересны. </a:t>
            </a:r>
          </a:p>
          <a:p>
            <a:endParaRPr lang="ru-RU" sz="1100" dirty="0">
              <a:solidFill>
                <a:srgbClr val="00785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2CE48ED-2DB7-314B-96F0-3BE4147CD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08402"/>
              </p:ext>
            </p:extLst>
          </p:nvPr>
        </p:nvGraphicFramePr>
        <p:xfrm>
          <a:off x="533400" y="2036029"/>
          <a:ext cx="11052243" cy="2875280"/>
        </p:xfrm>
        <a:graphic>
          <a:graphicData uri="http://schemas.openxmlformats.org/drawingml/2006/table">
            <a:tbl>
              <a:tblPr firstRow="1" bandRow="1">
                <a:solidFill>
                  <a:srgbClr val="7C7C7B"/>
                </a:solidFill>
                <a:tableStyleId>{5C22544A-7EE6-4342-B048-85BDC9FD1C3A}</a:tableStyleId>
              </a:tblPr>
              <a:tblGrid>
                <a:gridCol w="2073613">
                  <a:extLst>
                    <a:ext uri="{9D8B030D-6E8A-4147-A177-3AD203B41FA5}">
                      <a16:colId xmlns="" xmlns:a16="http://schemas.microsoft.com/office/drawing/2014/main" val="1606603783"/>
                    </a:ext>
                  </a:extLst>
                </a:gridCol>
                <a:gridCol w="1974715">
                  <a:extLst>
                    <a:ext uri="{9D8B030D-6E8A-4147-A177-3AD203B41FA5}">
                      <a16:colId xmlns="" xmlns:a16="http://schemas.microsoft.com/office/drawing/2014/main" val="2261612584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377068586"/>
                    </a:ext>
                  </a:extLst>
                </a:gridCol>
                <a:gridCol w="1177047">
                  <a:extLst>
                    <a:ext uri="{9D8B030D-6E8A-4147-A177-3AD203B41FA5}">
                      <a16:colId xmlns="" xmlns:a16="http://schemas.microsoft.com/office/drawing/2014/main" val="904246146"/>
                    </a:ext>
                  </a:extLst>
                </a:gridCol>
                <a:gridCol w="2344366">
                  <a:extLst>
                    <a:ext uri="{9D8B030D-6E8A-4147-A177-3AD203B41FA5}">
                      <a16:colId xmlns="" xmlns:a16="http://schemas.microsoft.com/office/drawing/2014/main" val="1501086622"/>
                    </a:ext>
                  </a:extLst>
                </a:gridCol>
                <a:gridCol w="2402732">
                  <a:extLst>
                    <a:ext uri="{9D8B030D-6E8A-4147-A177-3AD203B41FA5}">
                      <a16:colId xmlns="" xmlns:a16="http://schemas.microsoft.com/office/drawing/2014/main" val="3257296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Полный адрес объекта</a:t>
                      </a:r>
                      <a:endParaRPr lang="ru-RU" sz="1100" b="0" dirty="0"/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Фотография объекта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Площадь участка (Га)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Общая площадь строений/здания 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В чьей собственности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Наличие ограничений (есть ОКН, СЗЗ, собственность в залоге/аресте 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244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Добавьте </a:t>
                      </a:r>
                      <a:r>
                        <a:rPr lang="ru-RU" sz="1100" b="0" dirty="0" smtClean="0"/>
                        <a:t>фото</a:t>
                      </a:r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Га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м</a:t>
                      </a:r>
                      <a:r>
                        <a:rPr lang="ru-RU" sz="1100" b="0" baseline="30000" dirty="0"/>
                        <a:t>2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/>
                        <a:t>частная/ федеральная/ региональная/муниципальная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Да /нет / не знаю (если да, то указать тип ограничения)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58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46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4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796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6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303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80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B7C1F1-0D91-4E43-974C-17A8183016D3}"/>
              </a:ext>
            </a:extLst>
          </p:cNvPr>
          <p:cNvSpPr txBox="1"/>
          <p:nvPr/>
        </p:nvSpPr>
        <p:spPr>
          <a:xfrm>
            <a:off x="431597" y="404813"/>
            <a:ext cx="6916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A0AC"/>
                </a:solidFill>
              </a:rPr>
              <a:t>Идеи концепций креативных кластеров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A30CBA5-718F-FE48-B6EE-872302417A24}"/>
              </a:ext>
            </a:extLst>
          </p:cNvPr>
          <p:cNvSpPr txBox="1"/>
          <p:nvPr/>
        </p:nvSpPr>
        <p:spPr>
          <a:xfrm>
            <a:off x="431596" y="928033"/>
            <a:ext cx="691626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Опишите концепцию каждого из потенциальных креативных кластеров из предыдущей таблицы, основываясь на профиле деятельности </a:t>
            </a:r>
            <a:r>
              <a:rPr lang="ru-RU" sz="1100" dirty="0" err="1">
                <a:solidFill>
                  <a:schemeClr val="bg1">
                    <a:lumMod val="50000"/>
                  </a:schemeClr>
                </a:solidFill>
              </a:rPr>
              <a:t>стейкхолдеров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, выразивших желание к размещению на 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них. Также учитывайте ваше видение выбранных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ключевых отраслей креативных индустрий 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региона и потенциал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объектов по вашей оценке с точки зрения удовлетворения локального спроса потенциальных посетителей.</a:t>
            </a:r>
          </a:p>
          <a:p>
            <a:endParaRPr lang="ru-RU" sz="1100" dirty="0">
              <a:solidFill>
                <a:srgbClr val="00785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2CE48ED-2DB7-314B-96F0-3BE4147CD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1179"/>
              </p:ext>
            </p:extLst>
          </p:nvPr>
        </p:nvGraphicFramePr>
        <p:xfrm>
          <a:off x="521241" y="1767840"/>
          <a:ext cx="11149519" cy="3322320"/>
        </p:xfrm>
        <a:graphic>
          <a:graphicData uri="http://schemas.openxmlformats.org/drawingml/2006/table">
            <a:tbl>
              <a:tblPr firstRow="1" bandRow="1">
                <a:solidFill>
                  <a:srgbClr val="7C7C7B"/>
                </a:solidFill>
                <a:tableStyleId>{5C22544A-7EE6-4342-B048-85BDC9FD1C3A}</a:tableStyleId>
              </a:tblPr>
              <a:tblGrid>
                <a:gridCol w="1805399">
                  <a:extLst>
                    <a:ext uri="{9D8B030D-6E8A-4147-A177-3AD203B41FA5}">
                      <a16:colId xmlns="" xmlns:a16="http://schemas.microsoft.com/office/drawing/2014/main" val="1606603783"/>
                    </a:ext>
                  </a:extLst>
                </a:gridCol>
                <a:gridCol w="2066653">
                  <a:extLst>
                    <a:ext uri="{9D8B030D-6E8A-4147-A177-3AD203B41FA5}">
                      <a16:colId xmlns="" xmlns:a16="http://schemas.microsoft.com/office/drawing/2014/main" val="3257296932"/>
                    </a:ext>
                  </a:extLst>
                </a:gridCol>
                <a:gridCol w="1618401">
                  <a:extLst>
                    <a:ext uri="{9D8B030D-6E8A-4147-A177-3AD203B41FA5}">
                      <a16:colId xmlns="" xmlns:a16="http://schemas.microsoft.com/office/drawing/2014/main" val="4041574390"/>
                    </a:ext>
                  </a:extLst>
                </a:gridCol>
                <a:gridCol w="3112851">
                  <a:extLst>
                    <a:ext uri="{9D8B030D-6E8A-4147-A177-3AD203B41FA5}">
                      <a16:colId xmlns="" xmlns:a16="http://schemas.microsoft.com/office/drawing/2014/main" val="3368093317"/>
                    </a:ext>
                  </a:extLst>
                </a:gridCol>
                <a:gridCol w="2546215">
                  <a:extLst>
                    <a:ext uri="{9D8B030D-6E8A-4147-A177-3AD203B41FA5}">
                      <a16:colId xmlns="" xmlns:a16="http://schemas.microsoft.com/office/drawing/2014/main" val="3244444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Полный адрес объекта </a:t>
                      </a:r>
                      <a:r>
                        <a:rPr lang="ru-RU" sz="1100" b="0" dirty="0"/>
                        <a:t>(как в предыдущей таблице)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Описание концепции креативного кластера </a:t>
                      </a:r>
                    </a:p>
                    <a:p>
                      <a:r>
                        <a:rPr lang="ru-RU" sz="1100" b="0" dirty="0"/>
                        <a:t>(творческого пространства)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Кол-во </a:t>
                      </a:r>
                      <a:r>
                        <a:rPr lang="ru-RU" sz="1100" b="0" dirty="0" err="1"/>
                        <a:t>стейкхолдеров</a:t>
                      </a:r>
                      <a:r>
                        <a:rPr lang="ru-RU" sz="1100" b="0" dirty="0"/>
                        <a:t> выбравших объект для потенциального размещения (так же указать </a:t>
                      </a:r>
                      <a:r>
                        <a:rPr lang="ru-RU" sz="1100" b="0" dirty="0" err="1"/>
                        <a:t>стейкхолдеров</a:t>
                      </a:r>
                      <a:r>
                        <a:rPr lang="ru-RU" sz="1100" b="0" dirty="0"/>
                        <a:t> по виду деятельности)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Причины выбора объекта </a:t>
                      </a:r>
                      <a:r>
                        <a:rPr lang="ru-RU" sz="1100" b="0" dirty="0" err="1"/>
                        <a:t>стейкхолдерами</a:t>
                      </a:r>
                      <a:endParaRPr lang="ru-RU" sz="1100" b="0" dirty="0"/>
                    </a:p>
                  </a:txBody>
                  <a:tcPr>
                    <a:solidFill>
                      <a:srgbClr val="F4A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Потребности посетителей (местные жители и гости) которые будет удовлетворять объект при реализации</a:t>
                      </a:r>
                    </a:p>
                  </a:txBody>
                  <a:tcPr>
                    <a:solidFill>
                      <a:srgbClr val="F4A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244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58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46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4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796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6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303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69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96" y="404813"/>
            <a:ext cx="649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A0AC"/>
                </a:solidFill>
              </a:rPr>
              <a:t>Фото и описание </a:t>
            </a:r>
            <a:r>
              <a:rPr lang="ru-RU" sz="2800" dirty="0">
                <a:solidFill>
                  <a:srgbClr val="00A0AC"/>
                </a:solidFill>
              </a:rPr>
              <a:t>стратегических сессий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8640" y="1412875"/>
            <a:ext cx="3030222" cy="2016125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4A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1604" y="1412875"/>
            <a:ext cx="3034536" cy="2016125"/>
          </a:xfrm>
          <a:prstGeom prst="rect">
            <a:avLst/>
          </a:prstGeom>
          <a:solidFill>
            <a:srgbClr val="007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4A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18882" y="1412875"/>
            <a:ext cx="3034536" cy="2016125"/>
          </a:xfrm>
          <a:prstGeom prst="rect">
            <a:avLst/>
          </a:prstGeom>
          <a:solidFill>
            <a:srgbClr val="00A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4A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" y="3650933"/>
            <a:ext cx="20161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Сессия второй недели. </a:t>
            </a:r>
            <a:r>
              <a:rPr lang="ru-RU" sz="1100" dirty="0" smtClean="0"/>
              <a:t>Добавьте краткое описание сессии, </a:t>
            </a:r>
            <a:r>
              <a:rPr lang="ru-RU" sz="1100" dirty="0"/>
              <a:t>численность и состав участников. Основные выводы сессии.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1604" y="3650933"/>
            <a:ext cx="20161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Сессия третьей недели. </a:t>
            </a:r>
            <a:r>
              <a:rPr lang="ru-RU" sz="1100" dirty="0"/>
              <a:t>Добавьте краткое описание сессии, численность и состав участников. Основные выводы сессии.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614568" y="3650933"/>
            <a:ext cx="20161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Сессия четвертой недели. </a:t>
            </a:r>
            <a:r>
              <a:rPr lang="ru-RU" sz="1100" dirty="0"/>
              <a:t>Добавьте краткое описание сессии, численность и состав участников. Основные выводы сессии.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88240" y="871021"/>
            <a:ext cx="4156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Замените прямоугольники на фотографии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28007"/>
              </p:ext>
            </p:extLst>
          </p:nvPr>
        </p:nvGraphicFramePr>
        <p:xfrm>
          <a:off x="580826" y="4712546"/>
          <a:ext cx="11072592" cy="202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864"/>
                <a:gridCol w="3690864"/>
                <a:gridCol w="3690864"/>
              </a:tblGrid>
              <a:tr h="202353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Сессия второй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недели.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Заполнить здесь.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Сессия третьей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недели.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Заполнить здесь.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smtClean="0">
                          <a:solidFill>
                            <a:schemeClr val="tx1"/>
                          </a:solidFill>
                        </a:rPr>
                        <a:t>Сессия четвертой</a:t>
                      </a:r>
                      <a:r>
                        <a:rPr lang="ru-RU" sz="1100" baseline="0" smtClean="0">
                          <a:solidFill>
                            <a:schemeClr val="tx1"/>
                          </a:solidFill>
                        </a:rPr>
                        <a:t> недели. </a:t>
                      </a:r>
                      <a:r>
                        <a:rPr lang="ru-RU" sz="1100" smtClean="0">
                          <a:solidFill>
                            <a:schemeClr val="tx1"/>
                          </a:solidFill>
                        </a:rPr>
                        <a:t>Заполнить здесь.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6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B7C1F1-0D91-4E43-974C-17A8183016D3}"/>
              </a:ext>
            </a:extLst>
          </p:cNvPr>
          <p:cNvSpPr txBox="1"/>
          <p:nvPr/>
        </p:nvSpPr>
        <p:spPr>
          <a:xfrm>
            <a:off x="431597" y="404813"/>
            <a:ext cx="6916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A0AC"/>
                </a:solidFill>
              </a:rPr>
              <a:t>Команда региона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A30CBA5-718F-FE48-B6EE-872302417A24}"/>
              </a:ext>
            </a:extLst>
          </p:cNvPr>
          <p:cNvSpPr txBox="1"/>
          <p:nvPr/>
        </p:nvSpPr>
        <p:spPr>
          <a:xfrm>
            <a:off x="431596" y="928033"/>
            <a:ext cx="6916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Внесите информацию о сформированной вами команде, которая будет представлять регион по итогам сессии четвертой недели.</a:t>
            </a:r>
          </a:p>
          <a:p>
            <a:endParaRPr lang="ru-RU" sz="1100" dirty="0">
              <a:solidFill>
                <a:srgbClr val="00785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2CE48ED-2DB7-314B-96F0-3BE4147CD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079069"/>
              </p:ext>
            </p:extLst>
          </p:nvPr>
        </p:nvGraphicFramePr>
        <p:xfrm>
          <a:off x="533399" y="2036029"/>
          <a:ext cx="11146972" cy="2819400"/>
        </p:xfrm>
        <a:graphic>
          <a:graphicData uri="http://schemas.openxmlformats.org/drawingml/2006/table">
            <a:tbl>
              <a:tblPr firstRow="1" bandRow="1">
                <a:solidFill>
                  <a:srgbClr val="7C7C7B"/>
                </a:solidFill>
                <a:tableStyleId>{5C22544A-7EE6-4342-B048-85BDC9FD1C3A}</a:tableStyleId>
              </a:tblPr>
              <a:tblGrid>
                <a:gridCol w="622856">
                  <a:extLst>
                    <a:ext uri="{9D8B030D-6E8A-4147-A177-3AD203B41FA5}">
                      <a16:colId xmlns="" xmlns:a16="http://schemas.microsoft.com/office/drawing/2014/main" val="1606603783"/>
                    </a:ext>
                  </a:extLst>
                </a:gridCol>
                <a:gridCol w="2065916">
                  <a:extLst>
                    <a:ext uri="{9D8B030D-6E8A-4147-A177-3AD203B41FA5}">
                      <a16:colId xmlns="" xmlns:a16="http://schemas.microsoft.com/office/drawing/2014/main" val="1377068586"/>
                    </a:ext>
                  </a:extLst>
                </a:gridCol>
                <a:gridCol w="4963886">
                  <a:extLst>
                    <a:ext uri="{9D8B030D-6E8A-4147-A177-3AD203B41FA5}">
                      <a16:colId xmlns="" xmlns:a16="http://schemas.microsoft.com/office/drawing/2014/main" val="904246146"/>
                    </a:ext>
                  </a:extLst>
                </a:gridCol>
                <a:gridCol w="3494314">
                  <a:extLst>
                    <a:ext uri="{9D8B030D-6E8A-4147-A177-3AD203B41FA5}">
                      <a16:colId xmlns="" xmlns:a16="http://schemas.microsoft.com/office/drawing/2014/main" val="1501086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№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ФИО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Роль в команде (какую функцию в команде планируете выполнять?)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/>
                        <a:t>статус</a:t>
                      </a:r>
                    </a:p>
                  </a:txBody>
                  <a:tcPr>
                    <a:solidFill>
                      <a:srgbClr val="0078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244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1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baseline="300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/>
                        <a:t>Готов выступать представителем региона и входить в состав продюсерского центра региона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/>
                        <a:t>Готов работать и развивать объект в регионе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58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2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46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3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4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796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6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303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95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97" y="415699"/>
            <a:ext cx="5040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A0AC"/>
                </a:solidFill>
              </a:rPr>
              <a:t>Цель команды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596" y="1302106"/>
            <a:ext cx="39118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Опишите вашу главную цель как команды.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95999" y="1412875"/>
            <a:ext cx="6222797" cy="5040313"/>
          </a:xfrm>
          <a:prstGeom prst="rect">
            <a:avLst/>
          </a:prstGeom>
          <a:solidFill>
            <a:srgbClr val="007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CA5C817-1910-3C48-BF13-F3FE4B2113AB}"/>
              </a:ext>
            </a:extLst>
          </p:cNvPr>
          <p:cNvSpPr txBox="1"/>
          <p:nvPr/>
        </p:nvSpPr>
        <p:spPr>
          <a:xfrm>
            <a:off x="6770914" y="2837352"/>
            <a:ext cx="50836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Тут </a:t>
            </a:r>
            <a:r>
              <a:rPr lang="ru-RU" sz="4400" b="1" dirty="0" smtClean="0">
                <a:solidFill>
                  <a:schemeClr val="bg1"/>
                </a:solidFill>
              </a:rPr>
              <a:t>можно, например, </a:t>
            </a:r>
            <a:r>
              <a:rPr lang="ru-RU" sz="4400" b="1" dirty="0">
                <a:solidFill>
                  <a:schemeClr val="bg1"/>
                </a:solidFill>
              </a:rPr>
              <a:t>фото команды поместить</a:t>
            </a:r>
          </a:p>
        </p:txBody>
      </p:sp>
    </p:spTree>
    <p:extLst>
      <p:ext uri="{BB962C8B-B14F-4D97-AF65-F5344CB8AC3E}">
        <p14:creationId xmlns:p14="http://schemas.microsoft.com/office/powerpoint/2010/main" val="320424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2061" t="3323" r="1" b="13630"/>
          <a:stretch/>
        </p:blipFill>
        <p:spPr>
          <a:xfrm>
            <a:off x="-38100" y="-23813"/>
            <a:ext cx="12258675" cy="69056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1" y="3848100"/>
            <a:ext cx="1793196" cy="17931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17596" y="5641296"/>
            <a:ext cx="1492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7850"/>
                </a:solidFill>
              </a:rPr>
              <a:t>rurban.space</a:t>
            </a:r>
            <a:endParaRPr lang="ru-RU" sz="1600" dirty="0">
              <a:solidFill>
                <a:srgbClr val="0078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912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473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vitaly.aksenov@outlook.com</dc:creator>
  <cp:lastModifiedBy>Анюта Панфилова</cp:lastModifiedBy>
  <cp:revision>17</cp:revision>
  <dcterms:created xsi:type="dcterms:W3CDTF">2021-02-10T19:30:20Z</dcterms:created>
  <dcterms:modified xsi:type="dcterms:W3CDTF">2021-03-09T11:03:54Z</dcterms:modified>
</cp:coreProperties>
</file>