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853A-74F0-427D-88F2-39D33CB062E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42429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E8505C"/>
                </a:solidFill>
                <a:latin typeface="+mn-lt"/>
              </a:rPr>
              <a:t>Сила слова</a:t>
            </a:r>
            <a:endParaRPr lang="en-US" b="1" dirty="0">
              <a:solidFill>
                <a:srgbClr val="E8505C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37246"/>
            <a:ext cx="9144000" cy="1655762"/>
          </a:xfrm>
        </p:spPr>
        <p:txBody>
          <a:bodyPr/>
          <a:lstStyle/>
          <a:p>
            <a:r>
              <a:rPr lang="ru-RU" dirty="0"/>
              <a:t>Ходят легенды, что все именно так….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479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067DB-6381-4C18-ABA9-D7B657157BB3}"/>
              </a:ext>
            </a:extLst>
          </p:cNvPr>
          <p:cNvSpPr txBox="1"/>
          <p:nvPr/>
        </p:nvSpPr>
        <p:spPr>
          <a:xfrm>
            <a:off x="3759200" y="7055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E8505C"/>
                </a:solidFill>
              </a:rPr>
              <a:t>Общение это важно!</a:t>
            </a:r>
            <a:endParaRPr lang="ru-RU" sz="4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CED0A90-4EA6-43C9-AE95-35F9F801B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33" y="1092775"/>
            <a:ext cx="1219615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Статистики подсчитали</a:t>
            </a:r>
            <a:r>
              <a:rPr lang="ru-RU" altLang="ru-RU" dirty="0">
                <a:latin typeface="Arial" panose="020B0604020202020204" pitchFamily="34" charset="0"/>
              </a:rPr>
              <a:t>, что </a:t>
            </a:r>
            <a:r>
              <a:rPr lang="ru-RU" altLang="ru-RU" u="sng" dirty="0">
                <a:solidFill>
                  <a:srgbClr val="00B050"/>
                </a:solidFill>
                <a:latin typeface="Arial" panose="020B0604020202020204" pitchFamily="34" charset="0"/>
              </a:rPr>
              <a:t>до 70% времени в жизни </a:t>
            </a:r>
            <a:r>
              <a:rPr lang="ru-RU" altLang="ru-RU" dirty="0">
                <a:latin typeface="Arial" panose="020B0604020202020204" pitchFamily="34" charset="0"/>
              </a:rPr>
              <a:t>большинства людей занимают </a:t>
            </a:r>
            <a:r>
              <a:rPr lang="ru-RU" altLang="ru-RU" u="sng" dirty="0">
                <a:solidFill>
                  <a:srgbClr val="00B050"/>
                </a:solidFill>
                <a:latin typeface="Arial" panose="020B0604020202020204" pitchFamily="34" charset="0"/>
              </a:rPr>
              <a:t>процессы общения</a:t>
            </a:r>
            <a:r>
              <a:rPr lang="ru-RU" altLang="ru-RU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В общении мы передаем друг другу разнообразную информацию: обмениваемся знаниями, мнениями,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убеждениями; заявляем о своих целях и интересах; усваиваем практические навыки и умения.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нравственные принципы, правила этикета и традиции.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B0F0"/>
                </a:solidFill>
                <a:latin typeface="Arial" panose="020B0604020202020204" pitchFamily="34" charset="0"/>
              </a:rPr>
              <a:t>Всегда ли общение протекает гладко и успешно? </a:t>
            </a:r>
            <a:r>
              <a:rPr lang="ru-RU" altLang="ru-RU" dirty="0">
                <a:latin typeface="Arial" panose="020B0604020202020204" pitchFamily="34" charset="0"/>
              </a:rPr>
              <a:t>Конечно,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нет</a:t>
            </a:r>
            <a:r>
              <a:rPr lang="ru-RU" altLang="ru-RU" dirty="0">
                <a:latin typeface="Arial" panose="020B0604020202020204" pitchFamily="34" charset="0"/>
              </a:rPr>
              <a:t>. Не существует </a:t>
            </a:r>
            <a:r>
              <a:rPr lang="ru-RU" altLang="ru-RU" u="sng" dirty="0">
                <a:latin typeface="Arial" panose="020B0604020202020204" pitchFamily="34" charset="0"/>
              </a:rPr>
              <a:t>ни одного </a:t>
            </a:r>
            <a:r>
              <a:rPr lang="ru-RU" altLang="ru-RU" dirty="0">
                <a:latin typeface="Arial" panose="020B0604020202020204" pitchFamily="34" charset="0"/>
              </a:rPr>
              <a:t>человека, который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ни разу не испытывал трудностей в процессе общения.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61B8C7-125D-483E-AC23-CD6C6DD3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3429000"/>
            <a:ext cx="4654550" cy="3459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2D1A42-9F09-481C-A27F-648A1445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1" y="4038600"/>
            <a:ext cx="1014280" cy="10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00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E8505C"/>
                </a:solidFill>
              </a:rPr>
              <a:t>Общение</a:t>
            </a:r>
            <a:endParaRPr lang="en-US" b="1" dirty="0">
              <a:solidFill>
                <a:srgbClr val="E8505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227A6-6A7E-4331-97A0-2A935C5661FA}"/>
              </a:ext>
            </a:extLst>
          </p:cNvPr>
          <p:cNvSpPr txBox="1"/>
          <p:nvPr/>
        </p:nvSpPr>
        <p:spPr>
          <a:xfrm>
            <a:off x="1574800" y="1455410"/>
            <a:ext cx="1000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        Прямое                      Косвенное                       Межличностное 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C4EFD3C-1743-4187-B050-70E4F83D3531}"/>
              </a:ext>
            </a:extLst>
          </p:cNvPr>
          <p:cNvCxnSpPr/>
          <p:nvPr/>
        </p:nvCxnSpPr>
        <p:spPr>
          <a:xfrm flipH="1">
            <a:off x="3416299" y="860753"/>
            <a:ext cx="1244600" cy="464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3C00F2F-445A-4428-8383-7DBFDC6C6660}"/>
              </a:ext>
            </a:extLst>
          </p:cNvPr>
          <p:cNvCxnSpPr/>
          <p:nvPr/>
        </p:nvCxnSpPr>
        <p:spPr>
          <a:xfrm>
            <a:off x="7531103" y="860753"/>
            <a:ext cx="1168400" cy="449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9F04B65-8728-44E6-8751-EE3DCAF21880}"/>
              </a:ext>
            </a:extLst>
          </p:cNvPr>
          <p:cNvCxnSpPr/>
          <p:nvPr/>
        </p:nvCxnSpPr>
        <p:spPr>
          <a:xfrm>
            <a:off x="6096000" y="944563"/>
            <a:ext cx="0" cy="57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20F9D52-4F2C-465C-BF55-6193933D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78630"/>
            <a:ext cx="3667417" cy="26672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524628-28B3-4C2E-80FB-58DE46174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21628" r="4198"/>
          <a:stretch/>
        </p:blipFill>
        <p:spPr>
          <a:xfrm>
            <a:off x="8115306" y="2016780"/>
            <a:ext cx="3799751" cy="25548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C2C72D8-868D-4AEC-88B6-1668B0DAF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99" y="2270126"/>
            <a:ext cx="2654301" cy="23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4377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608A1-86AB-471C-9E60-BC7EE7C46388}"/>
              </a:ext>
            </a:extLst>
          </p:cNvPr>
          <p:cNvSpPr txBox="1"/>
          <p:nvPr/>
        </p:nvSpPr>
        <p:spPr>
          <a:xfrm>
            <a:off x="2933700" y="34873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E8505C"/>
                </a:solidFill>
              </a:rPr>
              <a:t>Общение как навык</a:t>
            </a:r>
            <a:endParaRPr lang="ru-RU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0C23C-2111-4528-AF0C-54D49D39D77F}"/>
              </a:ext>
            </a:extLst>
          </p:cNvPr>
          <p:cNvSpPr txBox="1"/>
          <p:nvPr/>
        </p:nvSpPr>
        <p:spPr>
          <a:xfrm>
            <a:off x="660400" y="1118174"/>
            <a:ext cx="1036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Прежде всего, </a:t>
            </a:r>
            <a:r>
              <a:rPr lang="ru-RU" b="1" dirty="0">
                <a:solidFill>
                  <a:srgbClr val="00B050"/>
                </a:solidFill>
              </a:rPr>
              <a:t>настройтесь</a:t>
            </a:r>
            <a:r>
              <a:rPr lang="ru-RU" dirty="0"/>
              <a:t> на продолжительный процесс. За 1 день страх не преодолеешь, но если следовать советам психологов, то вы научитесь </a:t>
            </a:r>
            <a:r>
              <a:rPr lang="ru-RU" b="1" dirty="0">
                <a:solidFill>
                  <a:srgbClr val="00B050"/>
                </a:solidFill>
              </a:rPr>
              <a:t>полноценно общаться с людьми и даже получать </a:t>
            </a:r>
            <a:r>
              <a:rPr lang="ru-RU" dirty="0"/>
              <a:t>от этого колоссальное </a:t>
            </a:r>
            <a:r>
              <a:rPr lang="ru-RU" b="1" dirty="0">
                <a:solidFill>
                  <a:srgbClr val="00B050"/>
                </a:solidFill>
              </a:rPr>
              <a:t>удовольствие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96165-125C-4438-B29D-11908C4C9F56}"/>
              </a:ext>
            </a:extLst>
          </p:cNvPr>
          <p:cNvSpPr txBox="1"/>
          <p:nvPr/>
        </p:nvSpPr>
        <p:spPr>
          <a:xfrm>
            <a:off x="2095500" y="2595502"/>
            <a:ext cx="8369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Вот что советуют психологи:</a:t>
            </a:r>
          </a:p>
          <a:p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заботьтесь о том, что о вас думает собеседник.</a:t>
            </a:r>
            <a:r>
              <a:rPr lang="ru-RU" dirty="0"/>
              <a:t> Как правило, собеседник думает о себе и о том, о чем вы с ним говорите, а не о вас.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Старайтесь общаться с людьми каждый день. </a:t>
            </a:r>
            <a:r>
              <a:rPr lang="ru-RU" dirty="0"/>
              <a:t>Общение - это тоже навык, который надо поддерживать и развивать, как, например, отжимания.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Будьте веселей. Строгость и деловитость настораживает людей, а шутки и веселье сближают.</a:t>
            </a:r>
          </a:p>
          <a:p>
            <a:endParaRPr lang="ru-RU" dirty="0"/>
          </a:p>
          <a:p>
            <a:r>
              <a:rPr lang="ru-RU" dirty="0"/>
              <a:t>И самое главное - </a:t>
            </a:r>
            <a:r>
              <a:rPr lang="ru-RU" b="1" dirty="0">
                <a:solidFill>
                  <a:srgbClr val="FFC000"/>
                </a:solidFill>
              </a:rPr>
              <a:t>постарайтесь передумать о своем страхе. </a:t>
            </a:r>
            <a:r>
              <a:rPr lang="ru-RU" dirty="0"/>
              <a:t>Так вы только зацикливаетесь на нем. И всегда помните, что у </a:t>
            </a:r>
            <a:r>
              <a:rPr lang="ru-RU" u="sng" dirty="0"/>
              <a:t>других людей тоже есть свои недостатки.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83E044-BC03-470F-9389-40A52789C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0" y="1856838"/>
            <a:ext cx="184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9548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D55FB-563B-46FA-810A-1B9F69078E45}"/>
              </a:ext>
            </a:extLst>
          </p:cNvPr>
          <p:cNvSpPr txBox="1"/>
          <p:nvPr/>
        </p:nvSpPr>
        <p:spPr>
          <a:xfrm>
            <a:off x="3048000" y="1074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8505C"/>
                </a:solidFill>
              </a:rPr>
              <a:t>ШТО делать то?!</a:t>
            </a:r>
            <a:endParaRPr lang="ru-R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7C3E3-8786-4E23-8844-C607A0DD5E1F}"/>
              </a:ext>
            </a:extLst>
          </p:cNvPr>
          <p:cNvSpPr txBox="1"/>
          <p:nvPr/>
        </p:nvSpPr>
        <p:spPr>
          <a:xfrm>
            <a:off x="1041400" y="939800"/>
            <a:ext cx="863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Прочтите стихи перед публикой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Примерьте на себя другой образ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Подойдите к незнакомым людям с просьбой или вопросом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Посетите многолюдное мероприятие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Здоровайтесь с незнакомыми людьми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Знакомьтесь сами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Делайте комплименты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</a:rPr>
              <a:t>Репетируйте перед зеркалом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E40778-1A2B-438D-A8A6-2A3E123C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>
          <a:xfrm>
            <a:off x="6400481" y="3905056"/>
            <a:ext cx="4572638" cy="2660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CAFF7C-CAF6-40D9-A13A-DA84F0058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4648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95620-EF97-47E8-8A32-04A6BFE2B472}"/>
              </a:ext>
            </a:extLst>
          </p:cNvPr>
          <p:cNvSpPr txBox="1"/>
          <p:nvPr/>
        </p:nvSpPr>
        <p:spPr>
          <a:xfrm>
            <a:off x="3937000" y="292100"/>
            <a:ext cx="5003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8505C"/>
                </a:solidFill>
              </a:rPr>
              <a:t>Тренинг</a:t>
            </a:r>
            <a:endParaRPr lang="ru-RU" sz="2800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6A455-688C-4BEF-9108-AA2A8350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04" y="1608084"/>
            <a:ext cx="4310992" cy="4272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70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5F64D-6347-42EC-A404-AECA83A2A90C}"/>
              </a:ext>
            </a:extLst>
          </p:cNvPr>
          <p:cNvSpPr txBox="1"/>
          <p:nvPr/>
        </p:nvSpPr>
        <p:spPr>
          <a:xfrm>
            <a:off x="5105400" y="259800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E8505C"/>
                </a:solidFill>
              </a:rPr>
              <a:t>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48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285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Сила слова</vt:lpstr>
      <vt:lpstr>Презентация PowerPoint</vt:lpstr>
      <vt:lpstr>Общение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7</cp:revision>
  <dcterms:created xsi:type="dcterms:W3CDTF">2020-05-19T07:01:45Z</dcterms:created>
  <dcterms:modified xsi:type="dcterms:W3CDTF">2020-10-09T07:11:33Z</dcterms:modified>
</cp:coreProperties>
</file>