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algn="l" defTabSz="2479675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1pPr>
    <a:lvl2pPr marL="1239838" indent="-782638" algn="l" defTabSz="2479675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2pPr>
    <a:lvl3pPr marL="2479675" indent="-1565275" algn="l" defTabSz="2479675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3pPr>
    <a:lvl4pPr marL="3719513" indent="-2347913" algn="l" defTabSz="2479675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4pPr>
    <a:lvl5pPr marL="4959350" indent="-3130550" algn="l" defTabSz="2479675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72" autoAdjust="0"/>
    <p:restoredTop sz="94660"/>
  </p:normalViewPr>
  <p:slideViewPr>
    <p:cSldViewPr snapToGrid="0">
      <p:cViewPr>
        <p:scale>
          <a:sx n="30" d="100"/>
          <a:sy n="30" d="100"/>
        </p:scale>
        <p:origin x="-1254" y="2508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50" y="4955545"/>
            <a:ext cx="16040100" cy="10541917"/>
          </a:xfrm>
        </p:spPr>
        <p:txBody>
          <a:bodyPr anchor="b"/>
          <a:lstStyle>
            <a:lvl1pPr algn="ctr">
              <a:defRPr sz="127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100"/>
            </a:lvl1pPr>
            <a:lvl2pPr marL="968690" indent="0" algn="ctr">
              <a:buNone/>
              <a:defRPr sz="4200"/>
            </a:lvl2pPr>
            <a:lvl3pPr marL="1937381" indent="0" algn="ctr">
              <a:buNone/>
              <a:defRPr sz="3800"/>
            </a:lvl3pPr>
            <a:lvl4pPr marL="2906071" indent="0" algn="ctr">
              <a:buNone/>
              <a:defRPr sz="3400"/>
            </a:lvl4pPr>
            <a:lvl5pPr marL="3874761" indent="0" algn="ctr">
              <a:buNone/>
              <a:defRPr sz="3400"/>
            </a:lvl5pPr>
            <a:lvl6pPr marL="4843451" indent="0" algn="ctr">
              <a:buNone/>
              <a:defRPr sz="3400"/>
            </a:lvl6pPr>
            <a:lvl7pPr marL="5812142" indent="0" algn="ctr">
              <a:buNone/>
              <a:defRPr sz="3400"/>
            </a:lvl7pPr>
            <a:lvl8pPr marL="6780832" indent="0" algn="ctr">
              <a:buNone/>
              <a:defRPr sz="3400"/>
            </a:lvl8pPr>
            <a:lvl9pPr marL="7749522" indent="0" algn="ctr">
              <a:buNone/>
              <a:defRPr sz="34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464D-2EBF-4EF2-A693-A74CF6E620E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BCE5-B31F-4154-A024-15807F7AF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A376-CFC8-4DC8-8996-ABF12DC2C8A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8087-5B82-418A-ABE2-0C319484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29" y="1612129"/>
            <a:ext cx="4611528" cy="25660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2" y="1612129"/>
            <a:ext cx="13567251" cy="25660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3AFB-4465-492F-9F94-57C1CEF8C90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C66D-9565-439F-8E9E-8C2225269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B493-CB0E-486A-85F7-C647E1BA995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0C95-E027-42B8-AE81-C58D16756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3" y="7548971"/>
            <a:ext cx="18446115" cy="12595626"/>
          </a:xfrm>
        </p:spPr>
        <p:txBody>
          <a:bodyPr anchor="b"/>
          <a:lstStyle>
            <a:lvl1pPr>
              <a:defRPr sz="127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3" y="20263756"/>
            <a:ext cx="18446115" cy="6623742"/>
          </a:xfrm>
        </p:spPr>
        <p:txBody>
          <a:bodyPr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96869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3738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290607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387476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484345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581214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678083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774952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D6FF-658D-4FEF-A59E-2C53B3E03A8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A90A-111C-4C6B-AB9F-459AC0259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2"/>
            <a:ext cx="9089390" cy="192123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2"/>
            <a:ext cx="9089390" cy="192123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FE18-A1A4-4487-947C-D0CD141D6CC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D239-AF61-4F62-A864-D906D5715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1"/>
            <a:ext cx="18446115" cy="585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29" y="7422802"/>
            <a:ext cx="9047618" cy="3637800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68690" indent="0">
              <a:buNone/>
              <a:defRPr sz="4200" b="1"/>
            </a:lvl2pPr>
            <a:lvl3pPr marL="1937381" indent="0">
              <a:buNone/>
              <a:defRPr sz="3800" b="1"/>
            </a:lvl3pPr>
            <a:lvl4pPr marL="2906071" indent="0">
              <a:buNone/>
              <a:defRPr sz="3400" b="1"/>
            </a:lvl4pPr>
            <a:lvl5pPr marL="3874761" indent="0">
              <a:buNone/>
              <a:defRPr sz="3400" b="1"/>
            </a:lvl5pPr>
            <a:lvl6pPr marL="4843451" indent="0">
              <a:buNone/>
              <a:defRPr sz="3400" b="1"/>
            </a:lvl6pPr>
            <a:lvl7pPr marL="5812142" indent="0">
              <a:buNone/>
              <a:defRPr sz="3400" b="1"/>
            </a:lvl7pPr>
            <a:lvl8pPr marL="6780832" indent="0">
              <a:buNone/>
              <a:defRPr sz="3400" b="1"/>
            </a:lvl8pPr>
            <a:lvl9pPr marL="7749522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29" y="11060602"/>
            <a:ext cx="9047618" cy="16268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5" cy="3637800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68690" indent="0">
              <a:buNone/>
              <a:defRPr sz="4200" b="1"/>
            </a:lvl2pPr>
            <a:lvl3pPr marL="1937381" indent="0">
              <a:buNone/>
              <a:defRPr sz="3800" b="1"/>
            </a:lvl3pPr>
            <a:lvl4pPr marL="2906071" indent="0">
              <a:buNone/>
              <a:defRPr sz="3400" b="1"/>
            </a:lvl4pPr>
            <a:lvl5pPr marL="3874761" indent="0">
              <a:buNone/>
              <a:defRPr sz="3400" b="1"/>
            </a:lvl5pPr>
            <a:lvl6pPr marL="4843451" indent="0">
              <a:buNone/>
              <a:defRPr sz="3400" b="1"/>
            </a:lvl6pPr>
            <a:lvl7pPr marL="5812142" indent="0">
              <a:buNone/>
              <a:defRPr sz="3400" b="1"/>
            </a:lvl7pPr>
            <a:lvl8pPr marL="6780832" indent="0">
              <a:buNone/>
              <a:defRPr sz="3400" b="1"/>
            </a:lvl8pPr>
            <a:lvl9pPr marL="7749522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5" cy="16268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5CAAB-8F17-4E88-B033-86A7B183951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6410-2D44-4C1E-90C5-58A3E597D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A87A-942D-4774-962A-9A2FB2DF0AE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598-3B5A-4986-BBFE-7570AD5E8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8FE1-9662-4002-A405-BCE208D5BE1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C881-938A-437D-A6CE-57A2AAA9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9" y="2018664"/>
            <a:ext cx="6897799" cy="7065328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58"/>
            <a:ext cx="10827068" cy="21518408"/>
          </a:xfrm>
        </p:spPr>
        <p:txBody>
          <a:bodyPr/>
          <a:lstStyle>
            <a:lvl1pPr>
              <a:defRPr sz="6800"/>
            </a:lvl1pPr>
            <a:lvl2pPr>
              <a:defRPr sz="5900"/>
            </a:lvl2pPr>
            <a:lvl3pPr>
              <a:defRPr sz="51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9" y="9083993"/>
            <a:ext cx="6897799" cy="16829220"/>
          </a:xfrm>
        </p:spPr>
        <p:txBody>
          <a:bodyPr/>
          <a:lstStyle>
            <a:lvl1pPr marL="0" indent="0">
              <a:buNone/>
              <a:defRPr sz="3400"/>
            </a:lvl1pPr>
            <a:lvl2pPr marL="968690" indent="0">
              <a:buNone/>
              <a:defRPr sz="3000"/>
            </a:lvl2pPr>
            <a:lvl3pPr marL="1937381" indent="0">
              <a:buNone/>
              <a:defRPr sz="2500"/>
            </a:lvl3pPr>
            <a:lvl4pPr marL="2906071" indent="0">
              <a:buNone/>
              <a:defRPr sz="2100"/>
            </a:lvl4pPr>
            <a:lvl5pPr marL="3874761" indent="0">
              <a:buNone/>
              <a:defRPr sz="2100"/>
            </a:lvl5pPr>
            <a:lvl6pPr marL="4843451" indent="0">
              <a:buNone/>
              <a:defRPr sz="2100"/>
            </a:lvl6pPr>
            <a:lvl7pPr marL="5812142" indent="0">
              <a:buNone/>
              <a:defRPr sz="2100"/>
            </a:lvl7pPr>
            <a:lvl8pPr marL="6780832" indent="0">
              <a:buNone/>
              <a:defRPr sz="2100"/>
            </a:lvl8pPr>
            <a:lvl9pPr marL="774952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760F-10BC-4538-86A5-8071A00C8E8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2C93-A0DF-4C99-9FE6-DC15D0CF4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9" y="2018664"/>
            <a:ext cx="6897799" cy="7065328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92175" y="4359758"/>
            <a:ext cx="10827068" cy="21518408"/>
          </a:xfrm>
        </p:spPr>
        <p:txBody>
          <a:bodyPr rtlCol="0">
            <a:normAutofit/>
          </a:bodyPr>
          <a:lstStyle>
            <a:lvl1pPr marL="0" indent="0">
              <a:buNone/>
              <a:defRPr sz="6800"/>
            </a:lvl1pPr>
            <a:lvl2pPr marL="968690" indent="0">
              <a:buNone/>
              <a:defRPr sz="5900"/>
            </a:lvl2pPr>
            <a:lvl3pPr marL="1937381" indent="0">
              <a:buNone/>
              <a:defRPr sz="5100"/>
            </a:lvl3pPr>
            <a:lvl4pPr marL="2906071" indent="0">
              <a:buNone/>
              <a:defRPr sz="4200"/>
            </a:lvl4pPr>
            <a:lvl5pPr marL="3874761" indent="0">
              <a:buNone/>
              <a:defRPr sz="4200"/>
            </a:lvl5pPr>
            <a:lvl6pPr marL="4843451" indent="0">
              <a:buNone/>
              <a:defRPr sz="4200"/>
            </a:lvl6pPr>
            <a:lvl7pPr marL="5812142" indent="0">
              <a:buNone/>
              <a:defRPr sz="4200"/>
            </a:lvl7pPr>
            <a:lvl8pPr marL="6780832" indent="0">
              <a:buNone/>
              <a:defRPr sz="4200"/>
            </a:lvl8pPr>
            <a:lvl9pPr marL="7749522" indent="0">
              <a:buNone/>
              <a:defRPr sz="42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9" y="9083993"/>
            <a:ext cx="6897799" cy="16829220"/>
          </a:xfrm>
        </p:spPr>
        <p:txBody>
          <a:bodyPr/>
          <a:lstStyle>
            <a:lvl1pPr marL="0" indent="0">
              <a:buNone/>
              <a:defRPr sz="3400"/>
            </a:lvl1pPr>
            <a:lvl2pPr marL="968690" indent="0">
              <a:buNone/>
              <a:defRPr sz="3000"/>
            </a:lvl2pPr>
            <a:lvl3pPr marL="1937381" indent="0">
              <a:buNone/>
              <a:defRPr sz="2500"/>
            </a:lvl3pPr>
            <a:lvl4pPr marL="2906071" indent="0">
              <a:buNone/>
              <a:defRPr sz="2100"/>
            </a:lvl4pPr>
            <a:lvl5pPr marL="3874761" indent="0">
              <a:buNone/>
              <a:defRPr sz="2100"/>
            </a:lvl5pPr>
            <a:lvl6pPr marL="4843451" indent="0">
              <a:buNone/>
              <a:defRPr sz="2100"/>
            </a:lvl6pPr>
            <a:lvl7pPr marL="5812142" indent="0">
              <a:buNone/>
              <a:defRPr sz="2100"/>
            </a:lvl7pPr>
            <a:lvl8pPr marL="6780832" indent="0">
              <a:buNone/>
              <a:defRPr sz="2100"/>
            </a:lvl8pPr>
            <a:lvl9pPr marL="774952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2B13-40AE-4FC9-80F7-FF7358548BD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900A-7459-44E9-837C-CEDE03AE6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0000">
              <a:schemeClr val="accent1">
                <a:lumMod val="20000"/>
                <a:lumOff val="80000"/>
              </a:schemeClr>
            </a:gs>
            <a:gs pos="61000">
              <a:schemeClr val="accent4">
                <a:lumMod val="20000"/>
                <a:lumOff val="80000"/>
                <a:alpha val="37000"/>
              </a:schemeClr>
            </a:gs>
            <a:gs pos="96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70025" y="1612900"/>
            <a:ext cx="184467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905" tIns="36453" rIns="72905" bIns="36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0025" y="8061325"/>
            <a:ext cx="18446750" cy="192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905" tIns="36453" rIns="72905" bIns="36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025" y="28065413"/>
            <a:ext cx="4811713" cy="1611312"/>
          </a:xfrm>
          <a:prstGeom prst="rect">
            <a:avLst/>
          </a:prstGeom>
        </p:spPr>
        <p:txBody>
          <a:bodyPr vert="horz" lIns="72905" tIns="36453" rIns="72905" bIns="36453" rtlCol="0" anchor="ctr"/>
          <a:lstStyle>
            <a:lvl1pPr algn="l" defTabSz="2479868" fontAlgn="auto">
              <a:spcBef>
                <a:spcPts val="0"/>
              </a:spcBef>
              <a:spcAft>
                <a:spcPts val="0"/>
              </a:spcAft>
              <a:defRPr sz="2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84DF9-80A5-4C17-A149-0AB6365054D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5013" y="28065413"/>
            <a:ext cx="7216775" cy="1611312"/>
          </a:xfrm>
          <a:prstGeom prst="rect">
            <a:avLst/>
          </a:prstGeom>
        </p:spPr>
        <p:txBody>
          <a:bodyPr vert="horz" lIns="72905" tIns="36453" rIns="72905" bIns="36453" rtlCol="0" anchor="ctr"/>
          <a:lstStyle>
            <a:lvl1pPr algn="ctr" defTabSz="2479868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5063" y="28065413"/>
            <a:ext cx="4811712" cy="1611312"/>
          </a:xfrm>
          <a:prstGeom prst="rect">
            <a:avLst/>
          </a:prstGeom>
        </p:spPr>
        <p:txBody>
          <a:bodyPr vert="horz" lIns="72905" tIns="36453" rIns="72905" bIns="36453" rtlCol="0" anchor="ctr"/>
          <a:lstStyle>
            <a:lvl1pPr algn="r" defTabSz="2479868" fontAlgn="auto">
              <a:spcBef>
                <a:spcPts val="0"/>
              </a:spcBef>
              <a:spcAft>
                <a:spcPts val="0"/>
              </a:spcAft>
              <a:defRPr sz="2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A3AEED-9BA1-42DC-A84E-BCF9B232F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2pPr>
      <a:lvl3pPr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3pPr>
      <a:lvl4pPr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4pPr>
      <a:lvl5pPr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5pPr>
      <a:lvl6pPr marL="457200"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6pPr>
      <a:lvl7pPr marL="914400"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7pPr>
      <a:lvl8pPr marL="1371600"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8pPr>
      <a:lvl9pPr marL="1828800" algn="l" defTabSz="1936750" rtl="0" fontAlgn="base">
        <a:lnSpc>
          <a:spcPct val="90000"/>
        </a:lnSpc>
        <a:spcBef>
          <a:spcPct val="0"/>
        </a:spcBef>
        <a:spcAft>
          <a:spcPct val="0"/>
        </a:spcAft>
        <a:defRPr sz="9300">
          <a:solidFill>
            <a:schemeClr val="tx1"/>
          </a:solidFill>
          <a:latin typeface="Calibri Light"/>
        </a:defRPr>
      </a:lvl9pPr>
    </p:titleStyle>
    <p:bodyStyle>
      <a:lvl1pPr marL="484188" indent="-484188" algn="l" defTabSz="1936750" rtl="0" fontAlgn="base">
        <a:lnSpc>
          <a:spcPct val="90000"/>
        </a:lnSpc>
        <a:spcBef>
          <a:spcPts val="2113"/>
        </a:spcBef>
        <a:spcAft>
          <a:spcPct val="0"/>
        </a:spcAft>
        <a:buFont typeface="Arial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52563" indent="-484188" algn="l" defTabSz="1936750" rtl="0" fontAlgn="base">
        <a:lnSpc>
          <a:spcPct val="90000"/>
        </a:lnSpc>
        <a:spcBef>
          <a:spcPts val="1063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420938" indent="-484188" algn="l" defTabSz="1936750" rtl="0" fontAlgn="base">
        <a:lnSpc>
          <a:spcPct val="90000"/>
        </a:lnSpc>
        <a:spcBef>
          <a:spcPts val="1063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89313" indent="-484188" algn="l" defTabSz="1936750" rtl="0" fontAlgn="base">
        <a:lnSpc>
          <a:spcPct val="90000"/>
        </a:lnSpc>
        <a:spcBef>
          <a:spcPts val="1063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357688" indent="-484188" algn="l" defTabSz="1936750" rtl="0" fontAlgn="base">
        <a:lnSpc>
          <a:spcPct val="90000"/>
        </a:lnSpc>
        <a:spcBef>
          <a:spcPts val="1063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5327796" indent="-484345" algn="l" defTabSz="1937381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6296486" indent="-484345" algn="l" defTabSz="1937381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7265177" indent="-484345" algn="l" defTabSz="1937381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8233867" indent="-484345" algn="l" defTabSz="1937381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68690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37381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06071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74761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43451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12142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780832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49522" algn="l" defTabSz="1937381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4" descr="http://www.playcast.ru/uploads/2015/02/27/123468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47388"/>
            <a:ext cx="213868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ounded Rectangle 42"/>
          <p:cNvSpPr/>
          <p:nvPr/>
        </p:nvSpPr>
        <p:spPr>
          <a:xfrm>
            <a:off x="10431463" y="19053175"/>
            <a:ext cx="10220325" cy="6457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5" tIns="36453" rIns="72905" bIns="36453" anchor="ctr"/>
          <a:lstStyle/>
          <a:p>
            <a:pPr algn="ctr" defTabSz="24798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ounded Rectangle 16"/>
          <p:cNvSpPr/>
          <p:nvPr/>
        </p:nvSpPr>
        <p:spPr>
          <a:xfrm>
            <a:off x="434975" y="10514013"/>
            <a:ext cx="9590088" cy="5324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5" tIns="36453" rIns="72905" bIns="36453" anchor="ctr"/>
          <a:lstStyle/>
          <a:p>
            <a:pPr algn="ctr" defTabSz="24798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3257550" y="571500"/>
            <a:ext cx="17564100" cy="3843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5" tIns="36453" rIns="72905" bIns="36453" anchor="ctr"/>
          <a:lstStyle/>
          <a:p>
            <a:pPr algn="ctr" defTabSz="24798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Title 1"/>
          <p:cNvSpPr>
            <a:spLocks noGrp="1"/>
          </p:cNvSpPr>
          <p:nvPr>
            <p:ph type="ctrTitle"/>
          </p:nvPr>
        </p:nvSpPr>
        <p:spPr>
          <a:xfrm>
            <a:off x="3543300" y="1143000"/>
            <a:ext cx="16549688" cy="1168400"/>
          </a:xfrm>
        </p:spPr>
        <p:txBody>
          <a:bodyPr/>
          <a:lstStyle/>
          <a:p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Поиск флавоноидов, танинов и алкалоидов в местной флоре</a:t>
            </a:r>
            <a:endParaRPr lang="ru-RU" sz="6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7088" y="2220913"/>
            <a:ext cx="17454562" cy="1905000"/>
          </a:xfrm>
        </p:spPr>
        <p:txBody>
          <a:bodyPr rtlCol="0">
            <a:normAutofit fontScale="85000" lnSpcReduction="10000"/>
          </a:bodyPr>
          <a:lstStyle/>
          <a:p>
            <a:pPr algn="l" defTabSz="1937381" fontAlgn="auto">
              <a:spcBef>
                <a:spcPts val="211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Баркова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С.,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Митякина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В., Суриков М.,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Кадилов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А., Тушин С. – 9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., Мальцев И.,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Мизгирёв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Н.,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Ермакович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Е., Браман Л.,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Школьникова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М.  – 8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., Давыдова В.,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Еланцева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С., Мальцева Ю. – 6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., Бородина А. – 5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l" defTabSz="193738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Еланцев Николай Викторович, учитель биологии МКОУ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Малокрасноярская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ООШ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692150" y="10771188"/>
            <a:ext cx="964565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05" tIns="36453" rIns="72905" bIns="36453">
            <a:spAutoFit/>
          </a:bodyPr>
          <a:lstStyle/>
          <a:p>
            <a:r>
              <a:rPr lang="ru-RU" sz="3800" b="1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>Максимальное содержание этих веществ содержится в коре и плодах растений.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1. Выявить растения местного фитоценоза               с наивысшим содержанием этих веществ.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2. Определить  роль в жизни человека                                      этих растений.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3. Сравнить родственные виды голосеменных растений на наличие этих веществ.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11202988" y="19670713"/>
            <a:ext cx="913765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05" tIns="36453" rIns="72905" bIns="36453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Максимальное количество биологически активных веществ местной флоры выявлено в листьях бересклета, осины и пузыреплодника.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2. Из данных растений человек использует только кору осины для дубления.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3. Низкое содержание всех веществ выявлено в сосне.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частично подтвердилась: в кожуре апельсинов много всех веществ, в кожуре яблони и коре ветки рябины мало танинов.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431463" y="11423650"/>
            <a:ext cx="10220325" cy="6126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5" tIns="36453" rIns="72905" bIns="36453" anchor="ctr"/>
          <a:lstStyle/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наблюдение;</a:t>
            </a: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мыслительный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и анализ качественных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показателей;</a:t>
            </a: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в сети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Интернет;</a:t>
            </a: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литературы;</a:t>
            </a: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25" name="TextBox 5"/>
          <p:cNvSpPr txBox="1">
            <a:spLocks noChangeArrowheads="1"/>
          </p:cNvSpPr>
          <p:nvPr/>
        </p:nvSpPr>
        <p:spPr bwMode="auto">
          <a:xfrm>
            <a:off x="434975" y="5232400"/>
            <a:ext cx="91281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05" tIns="36453" rIns="72905" bIns="36453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Фотографии участников проекта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756900" y="5397500"/>
            <a:ext cx="10220325" cy="5802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5" tIns="36453" rIns="72905" bIns="36453" anchor="ctr"/>
          <a:lstStyle/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особое внимание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на растения, традиционно используемые в народной медицине,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танинов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алкалоидов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частях растений, произрастающих 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местности, является актуальным для лиц, изучающих фитотерапию.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данной работы заключается в получении и распространении знаний о данных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 биологически активных веществах, являющихся доступными для улучшения и укрепления здоровья каждого человека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24798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34975" y="16114713"/>
            <a:ext cx="9801225" cy="12906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05" tIns="36453" rIns="72905" bIns="36453" anchor="ctr"/>
          <a:lstStyle/>
          <a:p>
            <a:pPr marL="933450" indent="-933450" algn="ctr">
              <a:buFontTx/>
              <a:buAutoNum type="arabicPeriod"/>
            </a:pPr>
            <a:endParaRPr lang="ru-RU" sz="32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0" name="TextBox 43"/>
          <p:cNvSpPr txBox="1">
            <a:spLocks noChangeArrowheads="1"/>
          </p:cNvSpPr>
          <p:nvPr/>
        </p:nvSpPr>
        <p:spPr bwMode="auto">
          <a:xfrm>
            <a:off x="10715625" y="11872913"/>
            <a:ext cx="693896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05" tIns="36453" rIns="72905" bIns="36453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Методы и эксперименты:</a:t>
            </a:r>
          </a:p>
        </p:txBody>
      </p:sp>
      <p:sp>
        <p:nvSpPr>
          <p:cNvPr id="13331" name="TextBox 44"/>
          <p:cNvSpPr txBox="1">
            <a:spLocks noChangeArrowheads="1"/>
          </p:cNvSpPr>
          <p:nvPr/>
        </p:nvSpPr>
        <p:spPr bwMode="auto">
          <a:xfrm>
            <a:off x="12465050" y="5307013"/>
            <a:ext cx="6804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05" tIns="36453" rIns="72905" bIns="36453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Проблема, актуальность</a:t>
            </a:r>
          </a:p>
        </p:txBody>
      </p:sp>
      <p:sp>
        <p:nvSpPr>
          <p:cNvPr id="13332" name="TextBox 45"/>
          <p:cNvSpPr txBox="1">
            <a:spLocks noChangeArrowheads="1"/>
          </p:cNvSpPr>
          <p:nvPr/>
        </p:nvSpPr>
        <p:spPr bwMode="auto">
          <a:xfrm>
            <a:off x="922338" y="16654463"/>
            <a:ext cx="67659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905" tIns="36453" rIns="72905" bIns="36453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Результаты экспериментов</a:t>
            </a:r>
          </a:p>
        </p:txBody>
      </p:sp>
      <p:pic>
        <p:nvPicPr>
          <p:cNvPr id="133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051050"/>
            <a:ext cx="261937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Рисунок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8" y="3851275"/>
            <a:ext cx="3257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" descr="C:\Users\User\YandexDisk\Фонд Образование\Гранты\Президентский\2020\Химия\Флаво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21900" y="25020588"/>
            <a:ext cx="5440363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Рисунок 25" descr="https://upload.wikimedia.org/wikipedia/commons/3/39/Beta-lys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43277">
            <a:off x="16875125" y="17656175"/>
            <a:ext cx="42640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Рисунок 26" descr="L-Tryptophan - L-Tryptophan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31930">
            <a:off x="9455150" y="10196513"/>
            <a:ext cx="25003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Рисунок 28" descr="L-tyrosine-skeleta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364392">
            <a:off x="8786813" y="14990763"/>
            <a:ext cx="22415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 descr="C:\Users\User\AppData\Local\Temp\Rar$DRa6620.43570\pgrants_logo_gp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23850" y="274638"/>
            <a:ext cx="38671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Рисунок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138" y="6589713"/>
            <a:ext cx="2767012" cy="3213100"/>
          </a:xfrm>
          <a:prstGeom prst="rect">
            <a:avLst/>
          </a:prstGeom>
          <a:noFill/>
          <a:ln w="57150" cap="rnd" cmpd="thinThick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13342" name="Рисунок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7775" y="6834188"/>
            <a:ext cx="3698875" cy="2774950"/>
          </a:xfrm>
          <a:prstGeom prst="rect">
            <a:avLst/>
          </a:prstGeom>
          <a:noFill/>
          <a:ln w="76200" cap="rnd">
            <a:pattFill prst="horzBrick">
              <a:fgClr>
                <a:srgbClr val="000000"/>
              </a:fgClr>
              <a:bgClr>
                <a:srgbClr val="9900CC"/>
              </a:bgClr>
            </a:pattFill>
            <a:miter lim="800000"/>
            <a:headEnd/>
            <a:tailEnd/>
          </a:ln>
        </p:spPr>
      </p:pic>
      <p:pic>
        <p:nvPicPr>
          <p:cNvPr id="13344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9563" y="7178675"/>
            <a:ext cx="16208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913240">
            <a:off x="9174163" y="25111075"/>
            <a:ext cx="28368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Рисунок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949798">
            <a:off x="10213975" y="17295813"/>
            <a:ext cx="1619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15"/>
          <a:srcRect l="11201" t="17455" r="64743" b="24567"/>
          <a:stretch>
            <a:fillRect/>
          </a:stretch>
        </p:blipFill>
        <p:spPr bwMode="auto">
          <a:xfrm>
            <a:off x="1001713" y="18637250"/>
            <a:ext cx="8286750" cy="973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235</Words>
  <Application>Microsoft Office PowerPoint</Application>
  <PresentationFormat>Произвольный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Times New Roman</vt:lpstr>
      <vt:lpstr>Office Theme</vt:lpstr>
      <vt:lpstr>Поиск флавоноидов, танинов и алкалоидов в местной флоре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 на руках – чем мыть руки?</dc:title>
  <dc:creator>Dexp</dc:creator>
  <cp:lastModifiedBy>scools</cp:lastModifiedBy>
  <cp:revision>64</cp:revision>
  <dcterms:created xsi:type="dcterms:W3CDTF">2018-01-31T16:28:03Z</dcterms:created>
  <dcterms:modified xsi:type="dcterms:W3CDTF">2021-02-02T04:53:00Z</dcterms:modified>
</cp:coreProperties>
</file>