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7"/>
  </p:notesMasterIdLst>
  <p:sldIdLst>
    <p:sldId id="256" r:id="rId3"/>
    <p:sldId id="263" r:id="rId4"/>
    <p:sldId id="264" r:id="rId5"/>
    <p:sldId id="265" r:id="rId6"/>
  </p:sldIdLst>
  <p:sldSz cx="9144000" cy="5143500" type="screen16x9"/>
  <p:notesSz cx="6858000" cy="9144000"/>
  <p:embeddedFontLst>
    <p:embeddedFont>
      <p:font typeface="Roboto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ehB+dGbGPIJKAYWbIIylud0xD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A1001C-F9A9-45D7-88E9-6AF5F2F29D2B}">
  <a:tblStyle styleId="{D6A1001C-F9A9-45D7-88E9-6AF5F2F29D2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31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28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03870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3045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6772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2075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bccf63757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bccf63757b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628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3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5" name="Google Shape;85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" name="Google Shape;89;p4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4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97" name="Google Shape;97;p4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" descr="Selected gallery pic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009" y="1172094"/>
            <a:ext cx="4430682" cy="295568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>
            <a:spLocks noGrp="1"/>
          </p:cNvSpPr>
          <p:nvPr>
            <p:ph type="ctrTitle"/>
          </p:nvPr>
        </p:nvSpPr>
        <p:spPr>
          <a:xfrm>
            <a:off x="4829695" y="420379"/>
            <a:ext cx="4002612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-RU" sz="3600" b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Парк будущих поколений</a:t>
            </a:r>
            <a:endParaRPr sz="3600" b="1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2"/>
          <p:cNvSpPr txBox="1">
            <a:spLocks noGrp="1"/>
          </p:cNvSpPr>
          <p:nvPr>
            <p:ph type="subTitle" idx="1"/>
          </p:nvPr>
        </p:nvSpPr>
        <p:spPr>
          <a:xfrm>
            <a:off x="4829687" y="2834125"/>
            <a:ext cx="4002612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12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Егоров В.А.</a:t>
            </a:r>
            <a:endParaRPr sz="12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12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Генеральный директор</a:t>
            </a:r>
            <a:br>
              <a:rPr lang="ru-RU" sz="12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2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НО “Целевой фонд будущих поколений</a:t>
            </a:r>
            <a:br>
              <a:rPr lang="ru-RU" sz="12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2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Республики Саха (Якутия)”</a:t>
            </a:r>
            <a:endParaRPr sz="12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4937759" y="2610198"/>
            <a:ext cx="2468881" cy="90601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384" y="222087"/>
            <a:ext cx="2954989" cy="404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044" y="-22095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"/>
          <p:cNvSpPr txBox="1">
            <a:spLocks noGrp="1"/>
          </p:cNvSpPr>
          <p:nvPr>
            <p:ph type="title"/>
          </p:nvPr>
        </p:nvSpPr>
        <p:spPr>
          <a:xfrm>
            <a:off x="311700" y="-172826"/>
            <a:ext cx="3898200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ru-RU" sz="2400" b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Модель </a:t>
            </a:r>
            <a:br>
              <a:rPr lang="ru-RU" sz="2400" b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2400" b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образовательного центра</a:t>
            </a:r>
            <a:endParaRPr sz="2400" b="1">
              <a:solidFill>
                <a:srgbClr val="073763"/>
              </a:solidFill>
              <a:highlight>
                <a:srgbClr val="FF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319300" y="1160139"/>
            <a:ext cx="33243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Национальная библиотека РС (Я)</a:t>
            </a:r>
            <a:endParaRPr sz="1400" b="1" i="0" u="none" strike="noStrike" cap="none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3"/>
          <p:cNvSpPr txBox="1"/>
          <p:nvPr/>
        </p:nvSpPr>
        <p:spPr>
          <a:xfrm>
            <a:off x="319300" y="3807109"/>
            <a:ext cx="33243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Резиденты (Skills Camp)</a:t>
            </a:r>
            <a:endParaRPr sz="1400" b="1" i="0" u="none" strike="noStrike" cap="none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3"/>
          <p:cNvSpPr txBox="1"/>
          <p:nvPr/>
        </p:nvSpPr>
        <p:spPr>
          <a:xfrm>
            <a:off x="311700" y="2101134"/>
            <a:ext cx="355654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Единый ресурсный центр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поддержки СО НКО и гражд. инициатив, </a:t>
            </a:r>
            <a:br>
              <a:rPr lang="ru-RU" sz="1400" b="1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400" b="1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РРЦ «Юные Якутяне»,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МАН РС (Я), Д(П)Ц, ЦТТ</a:t>
            </a:r>
            <a:endParaRPr sz="1400" b="1" i="0" u="none" strike="noStrike" cap="none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1" name="Google Shape;151;p3"/>
          <p:cNvCxnSpPr/>
          <p:nvPr/>
        </p:nvCxnSpPr>
        <p:spPr>
          <a:xfrm>
            <a:off x="447925" y="1567793"/>
            <a:ext cx="3066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2" name="Google Shape;152;p3"/>
          <p:cNvCxnSpPr/>
          <p:nvPr/>
        </p:nvCxnSpPr>
        <p:spPr>
          <a:xfrm>
            <a:off x="415426" y="3342339"/>
            <a:ext cx="3452814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3" name="Google Shape;153;p3"/>
          <p:cNvCxnSpPr/>
          <p:nvPr/>
        </p:nvCxnSpPr>
        <p:spPr>
          <a:xfrm>
            <a:off x="419100" y="4181475"/>
            <a:ext cx="4305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4" name="Google Shape;154;p3"/>
          <p:cNvSpPr/>
          <p:nvPr/>
        </p:nvSpPr>
        <p:spPr>
          <a:xfrm>
            <a:off x="3309938" y="1062910"/>
            <a:ext cx="3619500" cy="1038225"/>
          </a:xfrm>
          <a:prstGeom prst="flowChartMagneticDisk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"/>
          <p:cNvSpPr/>
          <p:nvPr/>
        </p:nvSpPr>
        <p:spPr>
          <a:xfrm>
            <a:off x="3895651" y="2291027"/>
            <a:ext cx="2466974" cy="1038225"/>
          </a:xfrm>
          <a:prstGeom prst="flowChartMagneticDisk">
            <a:avLst/>
          </a:prstGeom>
          <a:solidFill>
            <a:schemeClr val="accent4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"/>
          <p:cNvSpPr/>
          <p:nvPr/>
        </p:nvSpPr>
        <p:spPr>
          <a:xfrm>
            <a:off x="4440535" y="3484426"/>
            <a:ext cx="1419225" cy="687039"/>
          </a:xfrm>
          <a:prstGeom prst="flowChartMagneticDisk">
            <a:avLst/>
          </a:prstGeom>
          <a:solidFill>
            <a:srgbClr val="0C5ADB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3501128" y="1552142"/>
            <a:ext cx="32560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Открытая информационная среда</a:t>
            </a:r>
            <a:endParaRPr sz="1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"/>
          <p:cNvSpPr/>
          <p:nvPr/>
        </p:nvSpPr>
        <p:spPr>
          <a:xfrm>
            <a:off x="3895651" y="2758282"/>
            <a:ext cx="264609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Школа развития личности </a:t>
            </a:r>
            <a:endParaRPr sz="1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4209768" y="4210239"/>
            <a:ext cx="216643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Специализированные образовательные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программы</a:t>
            </a:r>
            <a:endParaRPr sz="1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" name="Google Shape;160;p3"/>
          <p:cNvCxnSpPr/>
          <p:nvPr/>
        </p:nvCxnSpPr>
        <p:spPr>
          <a:xfrm>
            <a:off x="2816712" y="654573"/>
            <a:ext cx="1819200" cy="927000"/>
          </a:xfrm>
          <a:prstGeom prst="curved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1" name="Google Shape;161;p3"/>
          <p:cNvCxnSpPr/>
          <p:nvPr/>
        </p:nvCxnSpPr>
        <p:spPr>
          <a:xfrm flipH="1">
            <a:off x="5568444" y="655022"/>
            <a:ext cx="1819200" cy="927000"/>
          </a:xfrm>
          <a:prstGeom prst="curved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2" name="Google Shape;162;p3"/>
          <p:cNvCxnSpPr/>
          <p:nvPr/>
        </p:nvCxnSpPr>
        <p:spPr>
          <a:xfrm rot="5400000">
            <a:off x="4552962" y="782076"/>
            <a:ext cx="1041300" cy="9600"/>
          </a:xfrm>
          <a:prstGeom prst="curvedConnector3">
            <a:avLst>
              <a:gd name="adj1" fmla="val 49995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3" name="Google Shape;163;p3"/>
          <p:cNvCxnSpPr/>
          <p:nvPr/>
        </p:nvCxnSpPr>
        <p:spPr>
          <a:xfrm rot="-5400000" flipH="1">
            <a:off x="4391571" y="2178645"/>
            <a:ext cx="410700" cy="216900"/>
          </a:xfrm>
          <a:prstGeom prst="curvedConnector3">
            <a:avLst>
              <a:gd name="adj1" fmla="val 5000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4" name="Google Shape;164;p3"/>
          <p:cNvCxnSpPr/>
          <p:nvPr/>
        </p:nvCxnSpPr>
        <p:spPr>
          <a:xfrm rot="5400000">
            <a:off x="5350914" y="2219635"/>
            <a:ext cx="415800" cy="178800"/>
          </a:xfrm>
          <a:prstGeom prst="curvedConnector3">
            <a:avLst>
              <a:gd name="adj1" fmla="val 5001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5" name="Google Shape;165;p3"/>
          <p:cNvCxnSpPr/>
          <p:nvPr/>
        </p:nvCxnSpPr>
        <p:spPr>
          <a:xfrm>
            <a:off x="5105401" y="2123153"/>
            <a:ext cx="0" cy="41791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6" name="Google Shape;166;p3"/>
          <p:cNvCxnSpPr/>
          <p:nvPr/>
        </p:nvCxnSpPr>
        <p:spPr>
          <a:xfrm rot="-5400000" flipH="1">
            <a:off x="4628929" y="3510224"/>
            <a:ext cx="376800" cy="9900"/>
          </a:xfrm>
          <a:prstGeom prst="curvedConnector3">
            <a:avLst>
              <a:gd name="adj1" fmla="val 5000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7" name="Google Shape;167;p3"/>
          <p:cNvCxnSpPr/>
          <p:nvPr/>
        </p:nvCxnSpPr>
        <p:spPr>
          <a:xfrm rot="5400000">
            <a:off x="5219818" y="3519789"/>
            <a:ext cx="361200" cy="6300"/>
          </a:xfrm>
          <a:prstGeom prst="curvedConnector3">
            <a:avLst>
              <a:gd name="adj1" fmla="val 5001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8" name="Google Shape;168;p3"/>
          <p:cNvCxnSpPr>
            <a:stCxn id="155" idx="3"/>
          </p:cNvCxnSpPr>
          <p:nvPr/>
        </p:nvCxnSpPr>
        <p:spPr>
          <a:xfrm>
            <a:off x="5129138" y="3329252"/>
            <a:ext cx="0" cy="37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69" name="Google Shape;169;p3"/>
          <p:cNvSpPr/>
          <p:nvPr/>
        </p:nvSpPr>
        <p:spPr>
          <a:xfrm>
            <a:off x="319300" y="4171465"/>
            <a:ext cx="385315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Профессиональные образовательные организации – АГИКИ, СВФУ, Universal University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4"/>
          <p:cNvSpPr txBox="1">
            <a:spLocks noGrp="1"/>
          </p:cNvSpPr>
          <p:nvPr>
            <p:ph type="title"/>
          </p:nvPr>
        </p:nvSpPr>
        <p:spPr>
          <a:xfrm>
            <a:off x="245700" y="234400"/>
            <a:ext cx="2230463" cy="2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ru-RU" sz="2400" b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Направления</a:t>
            </a:r>
            <a:r>
              <a:rPr lang="ru-RU" sz="2000" b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000" b="1">
              <a:solidFill>
                <a:srgbClr val="073763"/>
              </a:solidFill>
              <a:highlight>
                <a:srgbClr val="FF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4"/>
          <p:cNvSpPr/>
          <p:nvPr/>
        </p:nvSpPr>
        <p:spPr>
          <a:xfrm>
            <a:off x="4200362" y="1994335"/>
            <a:ext cx="1439405" cy="15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"/>
          <p:cNvSpPr/>
          <p:nvPr/>
        </p:nvSpPr>
        <p:spPr>
          <a:xfrm>
            <a:off x="5751907" y="2517289"/>
            <a:ext cx="2104053" cy="15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"/>
          <p:cNvSpPr/>
          <p:nvPr/>
        </p:nvSpPr>
        <p:spPr>
          <a:xfrm>
            <a:off x="6871686" y="2794019"/>
            <a:ext cx="1362825" cy="15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"/>
          <p:cNvSpPr/>
          <p:nvPr/>
        </p:nvSpPr>
        <p:spPr>
          <a:xfrm>
            <a:off x="3806650" y="1742645"/>
            <a:ext cx="5191693" cy="2341243"/>
          </a:xfrm>
          <a:prstGeom prst="flowChartProcess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"/>
          <p:cNvSpPr/>
          <p:nvPr/>
        </p:nvSpPr>
        <p:spPr>
          <a:xfrm>
            <a:off x="3838575" y="1133475"/>
            <a:ext cx="5159768" cy="606313"/>
          </a:xfrm>
          <a:prstGeom prst="flowChartProcess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"/>
          <p:cNvSpPr txBox="1"/>
          <p:nvPr/>
        </p:nvSpPr>
        <p:spPr>
          <a:xfrm>
            <a:off x="5236200" y="1181424"/>
            <a:ext cx="2167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Hard Skills: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"/>
          <p:cNvSpPr/>
          <p:nvPr/>
        </p:nvSpPr>
        <p:spPr>
          <a:xfrm flipH="1">
            <a:off x="1543050" y="1133475"/>
            <a:ext cx="2286000" cy="3752850"/>
          </a:xfrm>
          <a:prstGeom prst="flowChartDelay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"/>
          <p:cNvSpPr txBox="1"/>
          <p:nvPr/>
        </p:nvSpPr>
        <p:spPr>
          <a:xfrm>
            <a:off x="1491874" y="2370960"/>
            <a:ext cx="22830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Soft Skills:  </a:t>
            </a:r>
            <a:r>
              <a:rPr lang="ru-RU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креативные,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коммуникативные,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презентационные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"/>
          <p:cNvSpPr txBox="1"/>
          <p:nvPr/>
        </p:nvSpPr>
        <p:spPr>
          <a:xfrm>
            <a:off x="2324350" y="1377306"/>
            <a:ext cx="1542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"/>
          <p:cNvSpPr/>
          <p:nvPr/>
        </p:nvSpPr>
        <p:spPr>
          <a:xfrm>
            <a:off x="3838575" y="4083889"/>
            <a:ext cx="5159768" cy="802436"/>
          </a:xfrm>
          <a:prstGeom prst="flowChartProcess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Сквозные навыки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предпринимательские, проектные</a:t>
            </a:r>
            <a:r>
              <a:rPr lang="ru-R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цифровые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6" name="Google Shape;186;p4"/>
          <p:cNvGraphicFramePr/>
          <p:nvPr/>
        </p:nvGraphicFramePr>
        <p:xfrm>
          <a:off x="3838575" y="1739787"/>
          <a:ext cx="5159775" cy="2621300"/>
        </p:xfrm>
        <a:graphic>
          <a:graphicData uri="http://schemas.openxmlformats.org/drawingml/2006/table">
            <a:tbl>
              <a:tblPr firstRow="1" bandRow="1">
                <a:noFill/>
                <a:tableStyleId>{D6A1001C-F9A9-45D7-88E9-6AF5F2F29D2B}</a:tableStyleId>
              </a:tblPr>
              <a:tblGrid>
                <a:gridCol w="1463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9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73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Дизайн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Медиа и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коммуникации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IT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6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Архитектура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/>
                        <a:t>Дизайн среды и интерьеров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Графический дизайн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/>
                        <a:t>Мода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/>
                        <a:t>Кинематограф и анимация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/>
                        <a:t>Видео- и звукозапись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 и реклама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/>
                        <a:t>и</a:t>
                      </a: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нтернет-технологии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Проектирование сайтов, приложений, компьютерных игр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Компьютерная графика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87" name="Google Shape;187;p4"/>
          <p:cNvSpPr/>
          <p:nvPr/>
        </p:nvSpPr>
        <p:spPr>
          <a:xfrm>
            <a:off x="3838574" y="4147707"/>
            <a:ext cx="5169293" cy="677948"/>
          </a:xfrm>
          <a:prstGeom prst="flowChartProcess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Сквозные навыки</a:t>
            </a:r>
            <a:r>
              <a:rPr lang="ru-RU" sz="2000">
                <a:solidFill>
                  <a:schemeClr val="lt1"/>
                </a:solidFill>
              </a:rPr>
              <a:t>:</a:t>
            </a:r>
            <a:r>
              <a:rPr lang="ru-R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предпринимательские, проектные</a:t>
            </a:r>
            <a:r>
              <a:rPr lang="ru-R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цифровые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gbccf63757b_2_0" descr="C:\Users\user\Pictures\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bccf63757b_2_0"/>
          <p:cNvPicPr preferRelativeResize="0"/>
          <p:nvPr/>
        </p:nvPicPr>
        <p:blipFill rotWithShape="1">
          <a:blip r:embed="rId4">
            <a:alphaModFix/>
          </a:blip>
          <a:srcRect t="2606" b="2606"/>
          <a:stretch/>
        </p:blipFill>
        <p:spPr>
          <a:xfrm>
            <a:off x="1567592" y="1062675"/>
            <a:ext cx="3768784" cy="357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bccf63757b_2_0"/>
          <p:cNvSpPr txBox="1"/>
          <p:nvPr/>
        </p:nvSpPr>
        <p:spPr>
          <a:xfrm>
            <a:off x="348850" y="139275"/>
            <a:ext cx="6408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Макротренды и их влияние на концепцию Парка будущих поколений</a:t>
            </a:r>
            <a:endParaRPr sz="2400" b="1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gbccf63757b_2_0"/>
          <p:cNvSpPr txBox="1"/>
          <p:nvPr/>
        </p:nvSpPr>
        <p:spPr>
          <a:xfrm>
            <a:off x="5829300" y="1302550"/>
            <a:ext cx="29253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Ядерная целевая аудитория: </a:t>
            </a:r>
            <a:r>
              <a:rPr lang="ru-RU" sz="1300" b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поколение Альфа и Z</a:t>
            </a:r>
            <a:endParaRPr sz="1300" b="1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Ценности: </a:t>
            </a:r>
            <a:r>
              <a:rPr lang="ru-RU" sz="1300" b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экологичность, открытость, инновационность, технологичность, индивидуальность. </a:t>
            </a:r>
            <a:endParaRPr sz="1300" b="1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Парк - это «</a:t>
            </a:r>
            <a:r>
              <a:rPr lang="ru-RU" sz="1300" b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третье место» </a:t>
            </a:r>
            <a:r>
              <a:rPr lang="ru-RU" sz="13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после дома и школы или университета. </a:t>
            </a:r>
            <a:endParaRPr sz="13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Парк принадлежит всем, растет и развивается вместе со своими резидентами, готовя их к </a:t>
            </a:r>
            <a:r>
              <a:rPr lang="ru-RU" sz="1300" b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будущим свершениям</a:t>
            </a:r>
            <a:r>
              <a:rPr lang="ru-RU" sz="13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и </a:t>
            </a:r>
            <a:r>
              <a:rPr lang="ru-RU" sz="1300" b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невероятным открытиям</a:t>
            </a:r>
            <a:r>
              <a:rPr lang="ru-RU" sz="13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  <a:endParaRPr sz="13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173</Words>
  <Application>Microsoft Office PowerPoint</Application>
  <PresentationFormat>Экран (16:9)</PresentationFormat>
  <Paragraphs>52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Roboto</vt:lpstr>
      <vt:lpstr>Simple Light</vt:lpstr>
      <vt:lpstr>1_Simple Light</vt:lpstr>
      <vt:lpstr>Парк будущих поколений</vt:lpstr>
      <vt:lpstr>Модель  образовательного центра</vt:lpstr>
      <vt:lpstr>Направления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Парк будущих поколений</dc:title>
  <dc:creator>Сардана В. Попова</dc:creator>
  <cp:lastModifiedBy>Алена А. Иванова</cp:lastModifiedBy>
  <cp:revision>4</cp:revision>
  <dcterms:modified xsi:type="dcterms:W3CDTF">2021-04-14T02:10:47Z</dcterms:modified>
</cp:coreProperties>
</file>