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9" r:id="rId3"/>
    <p:sldId id="261" r:id="rId4"/>
    <p:sldId id="260" r:id="rId5"/>
    <p:sldId id="262" r:id="rId6"/>
    <p:sldId id="257" r:id="rId7"/>
    <p:sldId id="264" r:id="rId8"/>
    <p:sldId id="265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Y1imV3zk2yXaAtidjm6QEa1wvfXmtSUeDszPMDkCwoKgVxw/viewform?usp=sf_li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orenmolodej" TargetMode="External"/><Relationship Id="rId3" Type="http://schemas.openxmlformats.org/officeDocument/2006/relationships/hyperlink" Target="mailto:orenmolodej@mail.ru" TargetMode="External"/><Relationship Id="rId7" Type="http://schemas.openxmlformats.org/officeDocument/2006/relationships/hyperlink" Target="https://www.youtube.com/channel/UCqOwCtIXt3YtTSLsY6B-ab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orenmolodej" TargetMode="External"/><Relationship Id="rId5" Type="http://schemas.openxmlformats.org/officeDocument/2006/relationships/hyperlink" Target="https://www.instagram.com/orenmolodej/" TargetMode="External"/><Relationship Id="rId4" Type="http://schemas.openxmlformats.org/officeDocument/2006/relationships/hyperlink" Target="https://orenmolodej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3770298" y="2764579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Акселератор социальных проектов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04BD7B-C580-4944-B5B6-00D0BB4BD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0" y="245434"/>
            <a:ext cx="1415607" cy="10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79F9F-572C-409D-9AB0-2373D63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59" y="4200362"/>
            <a:ext cx="1720829" cy="80468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br>
              <a:rPr lang="ru-RU" sz="2000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D0DEA-529F-4F16-8CFB-D76DAF8F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65EF-A16C-4BF2-A3C0-876F7919470B}"/>
              </a:ext>
            </a:extLst>
          </p:cNvPr>
          <p:cNvSpPr txBox="1"/>
          <p:nvPr/>
        </p:nvSpPr>
        <p:spPr>
          <a:xfrm>
            <a:off x="-62143" y="1246082"/>
            <a:ext cx="9206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Команда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A0AC93-B045-4AFA-91F9-C0D5C89D939C}"/>
              </a:ext>
            </a:extLst>
          </p:cNvPr>
          <p:cNvCxnSpPr>
            <a:cxnSpLocks/>
          </p:cNvCxnSpPr>
          <p:nvPr/>
        </p:nvCxnSpPr>
        <p:spPr>
          <a:xfrm flipH="1" flipV="1">
            <a:off x="1850161" y="1769302"/>
            <a:ext cx="5443678" cy="1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4A33D9-66D2-42F6-A51B-B4D2EE3FF596}"/>
              </a:ext>
            </a:extLst>
          </p:cNvPr>
          <p:cNvSpPr txBox="1"/>
          <p:nvPr/>
        </p:nvSpPr>
        <p:spPr>
          <a:xfrm>
            <a:off x="473457" y="4458339"/>
            <a:ext cx="4603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 err="1">
                <a:solidFill>
                  <a:srgbClr val="0261B9"/>
                </a:solidFill>
                <a:effectLst/>
              </a:rPr>
              <a:t>Польщикова</a:t>
            </a:r>
            <a:r>
              <a:rPr lang="ru-RU" sz="1400" b="1" i="0" dirty="0">
                <a:solidFill>
                  <a:srgbClr val="0261B9"/>
                </a:solidFill>
                <a:effectLst/>
              </a:rPr>
              <a:t> Елена </a:t>
            </a:r>
          </a:p>
          <a:p>
            <a:pPr algn="l"/>
            <a:r>
              <a:rPr lang="ru-RU" sz="1400" b="1" dirty="0">
                <a:solidFill>
                  <a:srgbClr val="0261B9"/>
                </a:solidFill>
              </a:rPr>
              <a:t>Специалист по работе с партерами</a:t>
            </a:r>
            <a:endParaRPr lang="ru-RU" sz="1400" b="1" i="0" dirty="0">
              <a:solidFill>
                <a:srgbClr val="0261B9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04B06-81FF-46F4-811F-C5A1EEA82D6D}"/>
              </a:ext>
            </a:extLst>
          </p:cNvPr>
          <p:cNvSpPr txBox="1"/>
          <p:nvPr/>
        </p:nvSpPr>
        <p:spPr>
          <a:xfrm>
            <a:off x="5111314" y="4497852"/>
            <a:ext cx="2640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>
                <a:solidFill>
                  <a:srgbClr val="0261B9"/>
                </a:solidFill>
                <a:effectLst/>
              </a:rPr>
              <a:t>Агишев Радмир </a:t>
            </a:r>
          </a:p>
          <a:p>
            <a:pPr algn="l"/>
            <a:r>
              <a:rPr lang="ru-RU" sz="1400" b="1" dirty="0">
                <a:solidFill>
                  <a:srgbClr val="0261B9"/>
                </a:solidFill>
              </a:rPr>
              <a:t>Модератор Проекта</a:t>
            </a:r>
            <a:endParaRPr lang="ru-RU" sz="1400" b="1" i="0" dirty="0">
              <a:solidFill>
                <a:srgbClr val="0261B9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04F61F-6EE1-4971-8B83-BC0CE81C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9" y="1935536"/>
            <a:ext cx="2522802" cy="25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4614BB-BA99-4504-A2AE-38E694A1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4" y="1872175"/>
            <a:ext cx="2522802" cy="25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2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79F9F-572C-409D-9AB0-2373D63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59" y="4200362"/>
            <a:ext cx="1720829" cy="80468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br>
              <a:rPr lang="ru-RU" sz="2000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D0DEA-529F-4F16-8CFB-D76DAF8F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65EF-A16C-4BF2-A3C0-876F7919470B}"/>
              </a:ext>
            </a:extLst>
          </p:cNvPr>
          <p:cNvSpPr txBox="1"/>
          <p:nvPr/>
        </p:nvSpPr>
        <p:spPr>
          <a:xfrm>
            <a:off x="-62143" y="1246082"/>
            <a:ext cx="9206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Регистрация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участников в программу</a:t>
            </a:r>
          </a:p>
          <a:p>
            <a:pPr algn="ctr"/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A0AC93-B045-4AFA-91F9-C0D5C89D939C}"/>
              </a:ext>
            </a:extLst>
          </p:cNvPr>
          <p:cNvCxnSpPr>
            <a:cxnSpLocks/>
          </p:cNvCxnSpPr>
          <p:nvPr/>
        </p:nvCxnSpPr>
        <p:spPr>
          <a:xfrm flipH="1" flipV="1">
            <a:off x="1850161" y="1769302"/>
            <a:ext cx="5443678" cy="1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584570-82A0-48CB-86A9-746AD845A899}"/>
              </a:ext>
            </a:extLst>
          </p:cNvPr>
          <p:cNvSpPr txBox="1"/>
          <p:nvPr/>
        </p:nvSpPr>
        <p:spPr>
          <a:xfrm>
            <a:off x="646214" y="2107857"/>
            <a:ext cx="78515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Для участия в конкурсном отборе необходимо пройти  регистрацию по ссылке </a:t>
            </a:r>
            <a:r>
              <a:rPr lang="en-US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  <a:hlinkClick r:id="rId3"/>
              </a:rPr>
              <a:t>https://docs.google.com/forms/d/e/1FAIpQLScY1imV3zk2yXaAtidjm6QEa1wvfXmtSUeDszPMDkCwoKgVxw/viewform?usp=sf_link</a:t>
            </a:r>
            <a:endParaRPr lang="ru-RU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Либо отсканируйте </a:t>
            </a:r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QR-</a:t>
            </a:r>
            <a:r>
              <a:rPr lang="ru-RU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код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73C737-549D-4935-BB0F-289257ACF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78" y="4004867"/>
            <a:ext cx="2583299" cy="25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79F9F-572C-409D-9AB0-2373D63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59" y="4200362"/>
            <a:ext cx="1720829" cy="80468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br>
              <a:rPr lang="ru-RU" sz="2000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D0DEA-529F-4F16-8CFB-D76DAF8F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65EF-A16C-4BF2-A3C0-876F7919470B}"/>
              </a:ext>
            </a:extLst>
          </p:cNvPr>
          <p:cNvSpPr txBox="1"/>
          <p:nvPr/>
        </p:nvSpPr>
        <p:spPr>
          <a:xfrm>
            <a:off x="-62143" y="1219449"/>
            <a:ext cx="9206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Наши контакты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A0AC93-B045-4AFA-91F9-C0D5C89D939C}"/>
              </a:ext>
            </a:extLst>
          </p:cNvPr>
          <p:cNvCxnSpPr>
            <a:cxnSpLocks/>
          </p:cNvCxnSpPr>
          <p:nvPr/>
        </p:nvCxnSpPr>
        <p:spPr>
          <a:xfrm flipH="1" flipV="1">
            <a:off x="1850161" y="1769302"/>
            <a:ext cx="5443678" cy="1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584570-82A0-48CB-86A9-746AD845A899}"/>
              </a:ext>
            </a:extLst>
          </p:cNvPr>
          <p:cNvSpPr txBox="1"/>
          <p:nvPr/>
        </p:nvSpPr>
        <p:spPr>
          <a:xfrm>
            <a:off x="564459" y="1808027"/>
            <a:ext cx="78515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</a:br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+7 (953) 834 40 62</a:t>
            </a:r>
            <a:b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</a:br>
            <a:r>
              <a:rPr lang="en-US" i="0" u="none" strike="noStrike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orenmolodej@mail.ru</a:t>
            </a:r>
            <a:endParaRPr lang="ru-RU" i="0" u="none" strike="noStrike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endParaRPr lang="ru-RU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Официальный сайт </a:t>
            </a:r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  <a:hlinkClick r:id="rId4"/>
              </a:rPr>
              <a:t>https://orenmolodej.ru</a:t>
            </a:r>
            <a:endParaRPr lang="ru-RU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r>
              <a:rPr lang="ru-RU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Instagram</a:t>
            </a:r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 </a:t>
            </a:r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  <a:hlinkClick r:id="rId5"/>
              </a:rPr>
              <a:t>https://www.instagram.com/orenmolodej/</a:t>
            </a:r>
            <a:endParaRPr lang="ru-RU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r>
              <a:rPr lang="ru-RU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Facebook</a:t>
            </a:r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 </a:t>
            </a:r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  <a:hlinkClick r:id="rId6"/>
              </a:rPr>
              <a:t>https://www.facebook.com/orenmolodej</a:t>
            </a:r>
            <a:endParaRPr lang="ru-RU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r>
              <a:rPr lang="pt-BR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Youtube </a:t>
            </a:r>
            <a:r>
              <a:rPr lang="pt-BR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  <a:hlinkClick r:id="rId7"/>
              </a:rPr>
              <a:t>https://www.youtube.com/channel/UCqOwCtIXt3YtTSLsY6B-abw</a:t>
            </a:r>
            <a:endParaRPr lang="ru-RU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ВКонтакте </a:t>
            </a:r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  <a:hlinkClick r:id="rId8"/>
              </a:rPr>
              <a:t>https://vk.com/orenmolodej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 </a:t>
            </a:r>
            <a:br>
              <a:rPr lang="en-US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</a:br>
            <a:endParaRPr lang="ru-RU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-apple-system"/>
            </a:endParaRPr>
          </a:p>
          <a:p>
            <a:pPr algn="ctr"/>
            <a: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Оренбург, улица 60 лет Октября, 21</a:t>
            </a:r>
            <a:br>
              <a:rPr lang="ru-RU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</a:b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85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79F9F-572C-409D-9AB0-2373D63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117" y="1233996"/>
            <a:ext cx="3978859" cy="4603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ООМООРМ «ПРОФИ» начинает отбор социальных проектов в первую акселерационную программу Оренбургской области. </a:t>
            </a:r>
          </a:p>
          <a:p>
            <a:pPr marL="0" indent="0">
              <a:buNone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Участие проектных команд в программе осуществляется за счет средств Фонда президентских грантов РФ.</a:t>
            </a:r>
          </a:p>
          <a:p>
            <a:pPr marL="0" indent="0">
              <a:buNone/>
            </a:pP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Предусмотрен конкурсный отбор участников в программу.</a:t>
            </a:r>
          </a:p>
          <a:p>
            <a:pPr marL="0" indent="0">
              <a:buNone/>
            </a:pP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D0DEA-529F-4F16-8CFB-D76DAF8F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65EF-A16C-4BF2-A3C0-876F7919470B}"/>
              </a:ext>
            </a:extLst>
          </p:cNvPr>
          <p:cNvSpPr txBox="1"/>
          <p:nvPr/>
        </p:nvSpPr>
        <p:spPr>
          <a:xfrm>
            <a:off x="319597" y="2228671"/>
            <a:ext cx="46269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Акселератор социальных проектов для СО НКО и инициативных групп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A0AC93-B045-4AFA-91F9-C0D5C89D939C}"/>
              </a:ext>
            </a:extLst>
          </p:cNvPr>
          <p:cNvCxnSpPr/>
          <p:nvPr/>
        </p:nvCxnSpPr>
        <p:spPr>
          <a:xfrm>
            <a:off x="4946527" y="1233996"/>
            <a:ext cx="0" cy="503363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28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D0DEA-529F-4F16-8CFB-D76DAF8F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65EF-A16C-4BF2-A3C0-876F7919470B}"/>
              </a:ext>
            </a:extLst>
          </p:cNvPr>
          <p:cNvSpPr txBox="1"/>
          <p:nvPr/>
        </p:nvSpPr>
        <p:spPr>
          <a:xfrm>
            <a:off x="168677" y="1083451"/>
            <a:ext cx="8975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Этапы работы акселерационной программы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A0AC93-B045-4AFA-91F9-C0D5C89D939C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4452636" y="1884680"/>
            <a:ext cx="23375" cy="482268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C2511A9-4AA3-4A5C-AFD7-5060BF05F8AC}"/>
              </a:ext>
            </a:extLst>
          </p:cNvPr>
          <p:cNvSpPr txBox="1"/>
          <p:nvPr/>
        </p:nvSpPr>
        <p:spPr>
          <a:xfrm>
            <a:off x="4667990" y="18083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261B9"/>
                </a:solidFill>
                <a:effectLst/>
              </a:rPr>
              <a:t>Приём заявок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CBF37-0527-47F3-8896-E9884F1AC161}"/>
              </a:ext>
            </a:extLst>
          </p:cNvPr>
          <p:cNvSpPr txBox="1"/>
          <p:nvPr/>
        </p:nvSpPr>
        <p:spPr>
          <a:xfrm>
            <a:off x="2525070" y="1771024"/>
            <a:ext cx="29156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0261B9"/>
                </a:solidFill>
                <a:effectLst/>
              </a:rPr>
              <a:t>До 1</a:t>
            </a:r>
            <a:r>
              <a:rPr lang="en-US" sz="1200" b="1" i="0" dirty="0">
                <a:solidFill>
                  <a:srgbClr val="0261B9"/>
                </a:solidFill>
                <a:effectLst/>
              </a:rPr>
              <a:t>0</a:t>
            </a:r>
            <a:r>
              <a:rPr lang="ru-RU" sz="1200" b="1" i="0" dirty="0">
                <a:solidFill>
                  <a:srgbClr val="0261B9"/>
                </a:solidFill>
                <a:effectLst/>
              </a:rPr>
              <a:t> апреля 2021</a:t>
            </a:r>
            <a:endParaRPr lang="ru-RU" sz="12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935A45A-758C-439A-A7A9-E7577FABA1AE}"/>
              </a:ext>
            </a:extLst>
          </p:cNvPr>
          <p:cNvSpPr/>
          <p:nvPr/>
        </p:nvSpPr>
        <p:spPr>
          <a:xfrm>
            <a:off x="4333272" y="1673725"/>
            <a:ext cx="238728" cy="21095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C6B71-4886-4FE1-911C-C5D685DA26CC}"/>
              </a:ext>
            </a:extLst>
          </p:cNvPr>
          <p:cNvSpPr txBox="1"/>
          <p:nvPr/>
        </p:nvSpPr>
        <p:spPr>
          <a:xfrm>
            <a:off x="4619730" y="2615317"/>
            <a:ext cx="46202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261B9"/>
                </a:solidFill>
              </a:rPr>
              <a:t>ZOOM</a:t>
            </a:r>
            <a:r>
              <a:rPr lang="ru-RU" sz="1600" b="1" i="0" dirty="0">
                <a:solidFill>
                  <a:srgbClr val="0261B9"/>
                </a:solidFill>
                <a:effectLst/>
              </a:rPr>
              <a:t>-интервью и экспертная оценка проектов</a:t>
            </a:r>
            <a:endParaRPr lang="ru-RU" sz="160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3638BD0-202D-4203-95F7-61184CFD5BC9}"/>
              </a:ext>
            </a:extLst>
          </p:cNvPr>
          <p:cNvSpPr/>
          <p:nvPr/>
        </p:nvSpPr>
        <p:spPr>
          <a:xfrm>
            <a:off x="4350543" y="2569614"/>
            <a:ext cx="204186" cy="2041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44E4C-3498-4CB8-99D3-2C6DCC150682}"/>
              </a:ext>
            </a:extLst>
          </p:cNvPr>
          <p:cNvSpPr txBox="1"/>
          <p:nvPr/>
        </p:nvSpPr>
        <p:spPr>
          <a:xfrm>
            <a:off x="2333204" y="2646095"/>
            <a:ext cx="29156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0261B9"/>
                </a:solidFill>
                <a:effectLst/>
              </a:rPr>
              <a:t>До 1</a:t>
            </a:r>
            <a:r>
              <a:rPr lang="en-US" sz="1200" b="1" dirty="0">
                <a:solidFill>
                  <a:srgbClr val="0261B9"/>
                </a:solidFill>
              </a:rPr>
              <a:t>5</a:t>
            </a:r>
            <a:r>
              <a:rPr lang="ru-RU" sz="1200" b="1" i="0" dirty="0">
                <a:solidFill>
                  <a:srgbClr val="0261B9"/>
                </a:solidFill>
                <a:effectLst/>
              </a:rPr>
              <a:t> апреля 2021</a:t>
            </a:r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C8401-9CE1-4E86-A800-C5B0FAC6BC7B}"/>
              </a:ext>
            </a:extLst>
          </p:cNvPr>
          <p:cNvSpPr txBox="1"/>
          <p:nvPr/>
        </p:nvSpPr>
        <p:spPr>
          <a:xfrm>
            <a:off x="2525070" y="3988198"/>
            <a:ext cx="29156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0261B9"/>
                </a:solidFill>
                <a:effectLst/>
              </a:rPr>
              <a:t>До 1</a:t>
            </a:r>
            <a:r>
              <a:rPr lang="en-US" sz="1200" b="1" i="0" dirty="0">
                <a:solidFill>
                  <a:srgbClr val="0261B9"/>
                </a:solidFill>
                <a:effectLst/>
              </a:rPr>
              <a:t>8</a:t>
            </a:r>
            <a:r>
              <a:rPr lang="ru-RU" sz="1200" b="1" i="0" dirty="0">
                <a:solidFill>
                  <a:srgbClr val="0261B9"/>
                </a:solidFill>
                <a:effectLst/>
              </a:rPr>
              <a:t> апреля 2021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1819EA-D6DB-4092-82A4-C88687669960}"/>
              </a:ext>
            </a:extLst>
          </p:cNvPr>
          <p:cNvSpPr txBox="1"/>
          <p:nvPr/>
        </p:nvSpPr>
        <p:spPr>
          <a:xfrm>
            <a:off x="4619730" y="3379818"/>
            <a:ext cx="4620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0261B9"/>
                </a:solidFill>
                <a:effectLst/>
              </a:rPr>
              <a:t>Объявление результатов отбора проектов</a:t>
            </a:r>
            <a:endParaRPr lang="ru-RU" sz="16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54EBACB-4F39-4E86-A237-8C34124843EE}"/>
              </a:ext>
            </a:extLst>
          </p:cNvPr>
          <p:cNvSpPr/>
          <p:nvPr/>
        </p:nvSpPr>
        <p:spPr>
          <a:xfrm>
            <a:off x="4350543" y="3374999"/>
            <a:ext cx="204186" cy="2041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CB8C0B-5789-4BAE-9C1A-B0BFAD4F75C3}"/>
              </a:ext>
            </a:extLst>
          </p:cNvPr>
          <p:cNvSpPr/>
          <p:nvPr/>
        </p:nvSpPr>
        <p:spPr>
          <a:xfrm>
            <a:off x="4350543" y="4126698"/>
            <a:ext cx="204186" cy="2041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0D8F4DB-BA88-4949-BF21-BBB8C997AFDF}"/>
              </a:ext>
            </a:extLst>
          </p:cNvPr>
          <p:cNvSpPr/>
          <p:nvPr/>
        </p:nvSpPr>
        <p:spPr>
          <a:xfrm>
            <a:off x="4349254" y="5436346"/>
            <a:ext cx="204186" cy="2041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004872-66BB-4797-8AC1-67B76B1DD2FC}"/>
              </a:ext>
            </a:extLst>
          </p:cNvPr>
          <p:cNvSpPr txBox="1"/>
          <p:nvPr/>
        </p:nvSpPr>
        <p:spPr>
          <a:xfrm>
            <a:off x="4667990" y="4120647"/>
            <a:ext cx="4620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0261B9"/>
                </a:solidFill>
                <a:effectLst/>
              </a:rPr>
              <a:t>Старт программы Акселератора</a:t>
            </a:r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76DF4-8D3D-48F3-8F35-DCCC6071837A}"/>
              </a:ext>
            </a:extLst>
          </p:cNvPr>
          <p:cNvSpPr txBox="1"/>
          <p:nvPr/>
        </p:nvSpPr>
        <p:spPr>
          <a:xfrm>
            <a:off x="2333204" y="3383371"/>
            <a:ext cx="29156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0261B9"/>
                </a:solidFill>
                <a:effectLst/>
              </a:rPr>
              <a:t>До 1</a:t>
            </a:r>
            <a:r>
              <a:rPr lang="en-US" sz="1200" b="1" i="0" dirty="0">
                <a:solidFill>
                  <a:srgbClr val="0261B9"/>
                </a:solidFill>
                <a:effectLst/>
              </a:rPr>
              <a:t>7</a:t>
            </a:r>
            <a:r>
              <a:rPr lang="ru-RU" sz="1200" b="1" i="0" dirty="0">
                <a:solidFill>
                  <a:srgbClr val="0261B9"/>
                </a:solidFill>
                <a:effectLst/>
              </a:rPr>
              <a:t> апреля 2021</a:t>
            </a:r>
            <a:endParaRPr lang="ru-RU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209F1C-11B2-4B2B-B609-7221F759D498}"/>
              </a:ext>
            </a:extLst>
          </p:cNvPr>
          <p:cNvSpPr txBox="1"/>
          <p:nvPr/>
        </p:nvSpPr>
        <p:spPr>
          <a:xfrm>
            <a:off x="4643577" y="5340014"/>
            <a:ext cx="4620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0261B9"/>
                </a:solidFill>
                <a:effectLst/>
              </a:rPr>
              <a:t>Финал Акселератора.</a:t>
            </a:r>
            <a:endParaRPr lang="ru-RU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42BBE6-0770-4E82-8256-65D7D5AD27F3}"/>
              </a:ext>
            </a:extLst>
          </p:cNvPr>
          <p:cNvSpPr txBox="1"/>
          <p:nvPr/>
        </p:nvSpPr>
        <p:spPr>
          <a:xfrm>
            <a:off x="2695226" y="5300079"/>
            <a:ext cx="29156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0261B9"/>
                </a:solidFill>
                <a:effectLst/>
              </a:rPr>
              <a:t>До 1 июня 2021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3937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79F9F-572C-409D-9AB0-2373D63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5" y="2023539"/>
            <a:ext cx="8504808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Сферы деятельности и приоритетные направления, по которым проводится отбор проектов в акселерационную программу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D0DEA-529F-4F16-8CFB-D76DAF8F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65EF-A16C-4BF2-A3C0-876F7919470B}"/>
              </a:ext>
            </a:extLst>
          </p:cNvPr>
          <p:cNvSpPr txBox="1"/>
          <p:nvPr/>
        </p:nvSpPr>
        <p:spPr>
          <a:xfrm>
            <a:off x="-62143" y="1246082"/>
            <a:ext cx="9206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Направления и приоритеты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A0AC93-B045-4AFA-91F9-C0D5C89D939C}"/>
              </a:ext>
            </a:extLst>
          </p:cNvPr>
          <p:cNvCxnSpPr>
            <a:cxnSpLocks/>
          </p:cNvCxnSpPr>
          <p:nvPr/>
        </p:nvCxnSpPr>
        <p:spPr>
          <a:xfrm flipH="1" flipV="1">
            <a:off x="1850161" y="1769302"/>
            <a:ext cx="5443678" cy="1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1DE3FC-B104-40EE-9349-EAFABE354C5D}"/>
              </a:ext>
            </a:extLst>
          </p:cNvPr>
          <p:cNvSpPr txBox="1"/>
          <p:nvPr/>
        </p:nvSpPr>
        <p:spPr>
          <a:xfrm>
            <a:off x="976544" y="2663301"/>
            <a:ext cx="78811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Социальное обслуживание, социальная поддержка и защита граждан;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Охрана здоровья граждан, пропаганда здорового образа жизни;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Поддержка семьи, материнства, отцовства и детства;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Проекты в области науки, образования, просвещения;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Проекты в области культуры и искусства;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Сохранение исторической памяти;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Защита прав и свобод человека и гражданина, в том числе защита прав заключенных;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Охрана окружающей среды и защита животных;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Укрепление межнационального и межрелигиозного согласия;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общественной дипломатии и поддержка соотечественников;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институтов гражданского общества</a:t>
            </a:r>
            <a:r>
              <a:rPr lang="ru-RU" sz="1400" b="0" i="0" dirty="0">
                <a:solidFill>
                  <a:srgbClr val="282828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38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79F9F-572C-409D-9AB0-2373D63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7" y="2129166"/>
            <a:ext cx="8504808" cy="3549397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ru-RU" sz="20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Навыки создания и написания проекта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Проработанный и готовый к реализации проект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Сформированную стратегию продвижения проекта и привлечения ресурсов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Презентационные материалы по своему проекту</a:t>
            </a:r>
            <a:endParaRPr lang="ru-RU" sz="200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Сопровождение проекта наставниками-экспертами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Выбор грантовых фондов, партнеров проекта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Презентация проекта потенциальным партнерам и привлечение ресурсов на реализацию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Навык подготовки грантовой заявки в фонд</a:t>
            </a:r>
            <a:br>
              <a:rPr lang="ru-RU" sz="2000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D0DEA-529F-4F16-8CFB-D76DAF8F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65EF-A16C-4BF2-A3C0-876F7919470B}"/>
              </a:ext>
            </a:extLst>
          </p:cNvPr>
          <p:cNvSpPr txBox="1"/>
          <p:nvPr/>
        </p:nvSpPr>
        <p:spPr>
          <a:xfrm>
            <a:off x="-62143" y="1246082"/>
            <a:ext cx="9206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Участники программы получат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A0AC93-B045-4AFA-91F9-C0D5C89D939C}"/>
              </a:ext>
            </a:extLst>
          </p:cNvPr>
          <p:cNvCxnSpPr>
            <a:cxnSpLocks/>
          </p:cNvCxnSpPr>
          <p:nvPr/>
        </p:nvCxnSpPr>
        <p:spPr>
          <a:xfrm flipH="1" flipV="1">
            <a:off x="1850161" y="1769302"/>
            <a:ext cx="5443678" cy="1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651" y="587736"/>
            <a:ext cx="6888610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Программа Акселератора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19300" y="4232813"/>
            <a:ext cx="5105400" cy="569913"/>
            <a:chOff x="1248" y="1431"/>
            <a:chExt cx="3216" cy="359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64" y="1431"/>
              <a:ext cx="21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Съёмки видео о проекте</a:t>
              </a:r>
              <a:endParaRPr lang="en-US" sz="2400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019300" y="1732499"/>
            <a:ext cx="5946778" cy="555625"/>
            <a:chOff x="1248" y="2030"/>
            <a:chExt cx="374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64" y="2044"/>
              <a:ext cx="3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Проработка проектной заявки на 90</a:t>
              </a:r>
              <a:r>
                <a:rPr lang="en-US" sz="2400" dirty="0"/>
                <a:t>%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19300" y="2558007"/>
            <a:ext cx="5105400" cy="568326"/>
            <a:chOff x="1248" y="2632"/>
            <a:chExt cx="3216" cy="358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64" y="2632"/>
              <a:ext cx="22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Выбор грантового фонда 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019300" y="3386674"/>
            <a:ext cx="5105400" cy="577850"/>
            <a:chOff x="1248" y="3216"/>
            <a:chExt cx="3216" cy="364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13" y="3216"/>
              <a:ext cx="20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Презентация проектов </a:t>
              </a:r>
              <a:endParaRPr lang="en-US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019300" y="5107524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36" y="3235"/>
              <a:ext cx="21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Выход в областное СМИ  </a:t>
              </a:r>
              <a:endParaRPr lang="en-US" sz="2400" dirty="0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id="{6E29BC69-87DC-442E-B8B2-F8C7B680878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083893" y="5920368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E7C5BAD7-143A-4C78-8D25-A904329263F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948949"/>
            <a:ext cx="4991100" cy="547688"/>
            <a:chOff x="1320" y="3235"/>
            <a:chExt cx="3144" cy="345"/>
          </a:xfrm>
        </p:grpSpPr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24EE8A34-D2FE-47F7-90D6-BF4CA0B5DE8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Text Box 25">
              <a:extLst>
                <a:ext uri="{FF2B5EF4-FFF2-40B4-BE49-F238E27FC236}">
                  <a16:creationId xmlns:a16="http://schemas.microsoft.com/office/drawing/2014/main" id="{FDE9E48A-5883-462F-9506-FEB7FBE9EF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3235"/>
              <a:ext cx="1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Подбор партнёров </a:t>
              </a:r>
              <a:endParaRPr lang="en-US" sz="2400" dirty="0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B87AC9C1-D761-47EE-81B4-F954F1B9FA3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20" y="3261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6</a:t>
              </a:r>
              <a:endParaRPr lang="en-US" sz="2400" b="1" dirty="0"/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01DB698-1670-4235-B8F4-60D12FC55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1" y="5584099"/>
            <a:ext cx="1415607" cy="10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93AEF-F97E-41C8-BC0C-420CBC72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60" y="681037"/>
            <a:ext cx="7886700" cy="1325563"/>
          </a:xfrm>
        </p:spPr>
        <p:txBody>
          <a:bodyPr/>
          <a:lstStyle/>
          <a:p>
            <a:pPr algn="ctr"/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 Акселератора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D0D06-6A30-49A0-90FD-C1A149FDC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блоки – 4 очных двухдневных блока по темам «Технология создание проекта», «Стратегия привлечения ресурсов на реализацию проекта», «Выбор фонда и грантовая заявка», «Особенности реализации проекта»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Домашнее задание по каждому блоку (допуск к следующему модулю только в случае выполнения домашнего задания)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Консультации экспертов по домашнему заданию и обратная связь в период между блоками, поддержка экспертов в сложных вопросах.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Конкурсная оценка итогов работы команд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Съемки </a:t>
            </a:r>
            <a:r>
              <a:rPr lang="ru-RU" sz="1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видеролика</a:t>
            </a:r>
            <a:r>
              <a:rPr lang="ru-RU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 шести лучших проектах (по результатам конкурсной оценки)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Презентация проекта партнерам из бизнеса и органов власти для привлечения ресурсов на реализацию проекта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1F185F6-3F91-4C44-9E5F-3A51AF1EBD9D}"/>
              </a:ext>
            </a:extLst>
          </p:cNvPr>
          <p:cNvCxnSpPr>
            <a:cxnSpLocks/>
          </p:cNvCxnSpPr>
          <p:nvPr/>
        </p:nvCxnSpPr>
        <p:spPr>
          <a:xfrm flipH="1" flipV="1">
            <a:off x="1850161" y="1680525"/>
            <a:ext cx="5443678" cy="1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88663-5C82-4E4E-9A2F-6879F3CA6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1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79F9F-572C-409D-9AB0-2373D63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59" y="4200362"/>
            <a:ext cx="1720829" cy="80468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br>
              <a:rPr lang="ru-RU" sz="2000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D0DEA-529F-4F16-8CFB-D76DAF8F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65EF-A16C-4BF2-A3C0-876F7919470B}"/>
              </a:ext>
            </a:extLst>
          </p:cNvPr>
          <p:cNvSpPr txBox="1"/>
          <p:nvPr/>
        </p:nvSpPr>
        <p:spPr>
          <a:xfrm>
            <a:off x="0" y="1161799"/>
            <a:ext cx="9206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Эксперты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A0AC93-B045-4AFA-91F9-C0D5C89D939C}"/>
              </a:ext>
            </a:extLst>
          </p:cNvPr>
          <p:cNvCxnSpPr>
            <a:cxnSpLocks/>
          </p:cNvCxnSpPr>
          <p:nvPr/>
        </p:nvCxnSpPr>
        <p:spPr>
          <a:xfrm flipH="1" flipV="1">
            <a:off x="1850161" y="1769302"/>
            <a:ext cx="5443678" cy="1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9DB4FF-E5D5-4666-943B-5BD935C71A53}"/>
              </a:ext>
            </a:extLst>
          </p:cNvPr>
          <p:cNvSpPr txBox="1"/>
          <p:nvPr/>
        </p:nvSpPr>
        <p:spPr>
          <a:xfrm>
            <a:off x="1027400" y="3105834"/>
            <a:ext cx="75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Эксперты сферы создания и реализации проектов, опытные руководители проектов, победители грантовых конкурсов.</a:t>
            </a:r>
          </a:p>
        </p:txBody>
      </p:sp>
    </p:spTree>
    <p:extLst>
      <p:ext uri="{BB962C8B-B14F-4D97-AF65-F5344CB8AC3E}">
        <p14:creationId xmlns:p14="http://schemas.microsoft.com/office/powerpoint/2010/main" val="407435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779F9F-572C-409D-9AB0-2373D63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59" y="4200362"/>
            <a:ext cx="1720829" cy="80468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br>
              <a:rPr lang="ru-RU" sz="2000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D0DEA-529F-4F16-8CFB-D76DAF8F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678568"/>
            <a:ext cx="1415607" cy="102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65EF-A16C-4BF2-A3C0-876F7919470B}"/>
              </a:ext>
            </a:extLst>
          </p:cNvPr>
          <p:cNvSpPr txBox="1"/>
          <p:nvPr/>
        </p:nvSpPr>
        <p:spPr>
          <a:xfrm>
            <a:off x="-62143" y="1246082"/>
            <a:ext cx="9206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Команда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A0AC93-B045-4AFA-91F9-C0D5C89D939C}"/>
              </a:ext>
            </a:extLst>
          </p:cNvPr>
          <p:cNvCxnSpPr>
            <a:cxnSpLocks/>
          </p:cNvCxnSpPr>
          <p:nvPr/>
        </p:nvCxnSpPr>
        <p:spPr>
          <a:xfrm flipH="1" flipV="1">
            <a:off x="1850161" y="1769302"/>
            <a:ext cx="5443678" cy="1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69B941-668F-46D9-AEBF-DFDCB1C0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9" y="2136252"/>
            <a:ext cx="2980684" cy="19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4A33D9-66D2-42F6-A51B-B4D2EE3FF596}"/>
              </a:ext>
            </a:extLst>
          </p:cNvPr>
          <p:cNvSpPr txBox="1"/>
          <p:nvPr/>
        </p:nvSpPr>
        <p:spPr>
          <a:xfrm>
            <a:off x="508242" y="4119235"/>
            <a:ext cx="46030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 err="1">
                <a:solidFill>
                  <a:srgbClr val="0261B9"/>
                </a:solidFill>
                <a:effectLst/>
              </a:rPr>
              <a:t>Маер</a:t>
            </a:r>
            <a:r>
              <a:rPr lang="ru-RU" sz="1400" b="1" i="0" dirty="0">
                <a:solidFill>
                  <a:srgbClr val="0261B9"/>
                </a:solidFill>
                <a:effectLst/>
              </a:rPr>
              <a:t> Алла </a:t>
            </a:r>
            <a:r>
              <a:rPr lang="ru-RU" sz="1400" b="1" i="0" dirty="0" err="1">
                <a:solidFill>
                  <a:srgbClr val="0261B9"/>
                </a:solidFill>
                <a:effectLst/>
              </a:rPr>
              <a:t>Гершевна</a:t>
            </a:r>
            <a:endParaRPr lang="ru-RU" sz="1400" b="1" i="0" dirty="0">
              <a:solidFill>
                <a:srgbClr val="0261B9"/>
              </a:solidFill>
              <a:effectLst/>
            </a:endParaRPr>
          </a:p>
          <a:p>
            <a:pPr algn="l"/>
            <a:r>
              <a:rPr lang="ru-RU" sz="1400" b="1" dirty="0">
                <a:solidFill>
                  <a:srgbClr val="0261B9"/>
                </a:solidFill>
              </a:rPr>
              <a:t>Руководитель ООМООРМ «ПРОФИ», бизнес тренер, наставник проектов</a:t>
            </a:r>
            <a:endParaRPr lang="ru-RU" sz="1400" b="1" i="0" dirty="0">
              <a:solidFill>
                <a:srgbClr val="0261B9"/>
              </a:solidFill>
              <a:effectLst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6BB2291-18C3-4229-BDEF-9E05341A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31" y="2130103"/>
            <a:ext cx="2743200" cy="19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C04B06-81FF-46F4-811F-C5A1EEA82D6D}"/>
              </a:ext>
            </a:extLst>
          </p:cNvPr>
          <p:cNvSpPr txBox="1"/>
          <p:nvPr/>
        </p:nvSpPr>
        <p:spPr>
          <a:xfrm>
            <a:off x="5111314" y="4104933"/>
            <a:ext cx="4603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>
                <a:solidFill>
                  <a:srgbClr val="0261B9"/>
                </a:solidFill>
                <a:effectLst/>
              </a:rPr>
              <a:t>Коробова Ольга Андреевна</a:t>
            </a:r>
          </a:p>
          <a:p>
            <a:pPr algn="l"/>
            <a:r>
              <a:rPr lang="ru-RU" sz="1400" b="1" dirty="0">
                <a:solidFill>
                  <a:srgbClr val="0261B9"/>
                </a:solidFill>
              </a:rPr>
              <a:t>Руководитель проекта</a:t>
            </a:r>
            <a:endParaRPr lang="ru-RU" sz="1400" b="1" i="0" dirty="0">
              <a:solidFill>
                <a:srgbClr val="0261B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5701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555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Wingdings</vt:lpstr>
      <vt:lpstr>Тема Office</vt:lpstr>
      <vt:lpstr>Акселератор социальных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Акселератора</vt:lpstr>
      <vt:lpstr>Программа Акселератора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Ольга Коробова</cp:lastModifiedBy>
  <cp:revision>123</cp:revision>
  <dcterms:created xsi:type="dcterms:W3CDTF">2014-11-21T11:00:06Z</dcterms:created>
  <dcterms:modified xsi:type="dcterms:W3CDTF">2021-03-25T12:07:57Z</dcterms:modified>
</cp:coreProperties>
</file>