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82" r:id="rId8"/>
    <p:sldId id="278" r:id="rId9"/>
    <p:sldId id="264" r:id="rId10"/>
    <p:sldId id="265" r:id="rId11"/>
    <p:sldId id="266" r:id="rId12"/>
    <p:sldId id="281" r:id="rId13"/>
    <p:sldId id="267" r:id="rId14"/>
    <p:sldId id="283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6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2E0F0A-9010-496D-A843-C81736CD377A}">
          <p14:sldIdLst>
            <p14:sldId id="256"/>
            <p14:sldId id="262"/>
            <p14:sldId id="257"/>
            <p14:sldId id="258"/>
            <p14:sldId id="259"/>
            <p14:sldId id="261"/>
          </p14:sldIdLst>
        </p14:section>
        <p14:section name="Раздел без заголовка" id="{D08E5107-66E8-42EB-ACFC-0D9B24C3DA4A}">
          <p14:sldIdLst>
            <p14:sldId id="282"/>
            <p14:sldId id="278"/>
            <p14:sldId id="264"/>
            <p14:sldId id="265"/>
            <p14:sldId id="266"/>
            <p14:sldId id="281"/>
            <p14:sldId id="267"/>
            <p14:sldId id="283"/>
            <p14:sldId id="280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9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5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21"/>
          </p:nvPr>
        </p:nvSpPr>
        <p:spPr>
          <a:xfrm>
            <a:off x="6203950" y="-1079500"/>
            <a:ext cx="5168900" cy="7753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5350" y="533400"/>
            <a:ext cx="5003800" cy="2813050"/>
          </a:xfrm>
          <a:prstGeom prst="rect">
            <a:avLst/>
          </a:prstGeom>
        </p:spPr>
        <p:txBody>
          <a:bodyPr anchor="b"/>
          <a:lstStyle>
            <a:lvl1pPr>
              <a:defRPr sz="495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5350" y="3517900"/>
            <a:ext cx="5003800" cy="28130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00" b="0">
                <a:latin typeface="+mn-lt"/>
                <a:ea typeface="+mn-ea"/>
                <a:cs typeface="+mn-cs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2900" b="0">
                <a:latin typeface="+mn-lt"/>
                <a:ea typeface="+mn-ea"/>
                <a:cs typeface="+mn-cs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2900" b="0">
                <a:latin typeface="+mn-lt"/>
                <a:ea typeface="+mn-ea"/>
                <a:cs typeface="+mn-cs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2900" b="0">
                <a:latin typeface="+mn-lt"/>
                <a:ea typeface="+mn-ea"/>
                <a:cs typeface="+mn-cs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2900" b="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841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9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5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9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411F-BC74-4F55-B233-5D61C7A28D79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EE632A2-0A88-4100-AA81-82A9ED533308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Азбука инвестиций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что нужно знать об инвестициях.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78209"/>
              </p:ext>
            </p:extLst>
          </p:nvPr>
        </p:nvGraphicFramePr>
        <p:xfrm>
          <a:off x="263352" y="116632"/>
          <a:ext cx="11737305" cy="6486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637">
                  <a:extLst>
                    <a:ext uri="{9D8B030D-6E8A-4147-A177-3AD203B41FA5}">
                      <a16:colId xmlns:a16="http://schemas.microsoft.com/office/drawing/2014/main" val="1036666882"/>
                    </a:ext>
                  </a:extLst>
                </a:gridCol>
                <a:gridCol w="2090203">
                  <a:extLst>
                    <a:ext uri="{9D8B030D-6E8A-4147-A177-3AD203B41FA5}">
                      <a16:colId xmlns:a16="http://schemas.microsoft.com/office/drawing/2014/main" val="2574461767"/>
                    </a:ext>
                  </a:extLst>
                </a:gridCol>
                <a:gridCol w="3680450">
                  <a:extLst>
                    <a:ext uri="{9D8B030D-6E8A-4147-A177-3AD203B41FA5}">
                      <a16:colId xmlns:a16="http://schemas.microsoft.com/office/drawing/2014/main" val="2860962599"/>
                    </a:ext>
                  </a:extLst>
                </a:gridCol>
                <a:gridCol w="2655886">
                  <a:extLst>
                    <a:ext uri="{9D8B030D-6E8A-4147-A177-3AD203B41FA5}">
                      <a16:colId xmlns:a16="http://schemas.microsoft.com/office/drawing/2014/main" val="4022738297"/>
                    </a:ext>
                  </a:extLst>
                </a:gridCol>
                <a:gridCol w="1542129">
                  <a:extLst>
                    <a:ext uri="{9D8B030D-6E8A-4147-A177-3AD203B41FA5}">
                      <a16:colId xmlns:a16="http://schemas.microsoft.com/office/drawing/2014/main" val="408261908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Параметры оценки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effectLst/>
                        </a:rPr>
                        <a:t>Банк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effectLst/>
                        </a:rPr>
                        <a:t>Биржевой брокер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Unit-linked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Недвижимость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3230628501"/>
                  </a:ext>
                </a:extLst>
              </a:tr>
              <a:tr h="17049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Комиссия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Для депозита  нет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Самые </a:t>
                      </a:r>
                      <a:r>
                        <a:rPr lang="ru-RU" sz="1000" dirty="0" smtClean="0">
                          <a:effectLst/>
                        </a:rPr>
                        <a:t>низкие  0,1%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Выше, чем у </a:t>
                      </a:r>
                      <a:r>
                        <a:rPr lang="ru-RU" sz="1000" dirty="0" smtClean="0">
                          <a:effectLst/>
                        </a:rPr>
                        <a:t>брокера (н/р)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покупки комиссии на уровне 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2907852774"/>
                  </a:ext>
                </a:extLst>
              </a:tr>
              <a:tr h="1193271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Ликвидность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Депозит – высокая с потерей %%.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Высокая. Вывод денег в тот же </a:t>
                      </a:r>
                      <a:r>
                        <a:rPr lang="ru-RU" sz="1000" dirty="0" smtClean="0">
                          <a:effectLst/>
                        </a:rPr>
                        <a:t>день, </a:t>
                      </a:r>
                      <a:r>
                        <a:rPr lang="ru-RU" sz="1000" dirty="0">
                          <a:effectLst/>
                        </a:rPr>
                        <a:t>максимум в течении 2х </a:t>
                      </a:r>
                      <a:r>
                        <a:rPr lang="ru-RU" sz="1000" dirty="0" smtClean="0">
                          <a:effectLst/>
                        </a:rPr>
                        <a:t>дней. </a:t>
                      </a:r>
                      <a:r>
                        <a:rPr lang="ru-RU" sz="1000" dirty="0">
                          <a:effectLst/>
                        </a:rPr>
                        <a:t>Без потерь накопленных %% (по </a:t>
                      </a:r>
                      <a:r>
                        <a:rPr lang="ru-RU" sz="1000" dirty="0" smtClean="0">
                          <a:effectLst/>
                        </a:rPr>
                        <a:t>облигациям). </a:t>
                      </a:r>
                      <a:r>
                        <a:rPr lang="ru-RU" sz="1000" dirty="0">
                          <a:effectLst/>
                        </a:rPr>
                        <a:t>По реализации бумаг – продаете по цене какая сейчас и в зависимости от цены у вас прибыль или убыток)</a:t>
                      </a: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 ИИС ликвидность заморожена на 3 года (либо с потерей налогового вычета)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 высокая. Возможны частичные изъятия денег без потери или потерей на комиссиях  части сумм. </a:t>
                      </a: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Работает по принципу – спрячь от себя на долго (подходит для долгосрочных финансовая цель)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Низкая. Продать быстро квартиры можно только с дисконтом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778228933"/>
                  </a:ext>
                </a:extLst>
              </a:tr>
              <a:tr h="34099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Доходность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 уровне инфляции. низкая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Высокая </a:t>
                      </a:r>
                      <a:r>
                        <a:rPr lang="ru-RU" sz="1000" dirty="0" smtClean="0">
                          <a:effectLst/>
                        </a:rPr>
                        <a:t>(в зависимости от стратегии)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Высокая/средняя – в зависимости от выбранного продукта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На уровне инфляции. Если сдавать и без ипотеки. Иначе может быть отрицательной первые</a:t>
                      </a:r>
                      <a:r>
                        <a:rPr lang="ru-RU" sz="1000" baseline="0" dirty="0" smtClean="0">
                          <a:effectLst/>
                        </a:rPr>
                        <a:t> 5-10 лет.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4259688780"/>
                  </a:ext>
                </a:extLst>
              </a:tr>
              <a:tr h="896057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Налоги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13% с 2021 год на сумму более 1 млн.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ОФЗ без налогов до конца </a:t>
                      </a:r>
                      <a:r>
                        <a:rPr lang="ru-RU" sz="1000" dirty="0" smtClean="0">
                          <a:effectLst/>
                        </a:rPr>
                        <a:t>2020г.</a:t>
                      </a: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13</a:t>
                      </a:r>
                      <a:r>
                        <a:rPr lang="ru-RU" sz="1000" dirty="0">
                          <a:effectLst/>
                        </a:rPr>
                        <a:t>% от прибыли по </a:t>
                      </a:r>
                      <a:r>
                        <a:rPr lang="ru-RU" sz="1000" dirty="0" smtClean="0">
                          <a:effectLst/>
                        </a:rPr>
                        <a:t>ЦБ </a:t>
                      </a:r>
                      <a:r>
                        <a:rPr lang="ru-RU" sz="1000" dirty="0">
                          <a:effectLst/>
                        </a:rPr>
                        <a:t>удерживает брокер самостоятельно для </a:t>
                      </a:r>
                      <a:r>
                        <a:rPr lang="ru-RU" sz="1000" dirty="0" smtClean="0">
                          <a:effectLst/>
                        </a:rPr>
                        <a:t>РФ. Купоны и дивиденды</a:t>
                      </a:r>
                      <a:r>
                        <a:rPr lang="ru-RU" sz="1000" baseline="0" dirty="0" smtClean="0">
                          <a:effectLst/>
                        </a:rPr>
                        <a:t> 13%.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владении акциями от 3х лет нет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налога.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</a:rPr>
                        <a:t>По ИИС налоговый вычет (до 52 </a:t>
                      </a:r>
                      <a:r>
                        <a:rPr lang="ru-RU" sz="1000" dirty="0" err="1" smtClean="0">
                          <a:effectLst/>
                        </a:rPr>
                        <a:t>тр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в год.)</a:t>
                      </a: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При заключении договора страхования жизни в РФ  налоговый вычет до 15,6 </a:t>
                      </a:r>
                      <a:r>
                        <a:rPr lang="ru-RU" sz="1000" dirty="0" err="1">
                          <a:effectLst/>
                        </a:rPr>
                        <a:t>тр</a:t>
                      </a:r>
                      <a:r>
                        <a:rPr lang="ru-RU" sz="1000" dirty="0">
                          <a:effectLst/>
                        </a:rPr>
                        <a:t> в год.</a:t>
                      </a: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 доходы </a:t>
                      </a:r>
                      <a:r>
                        <a:rPr lang="ru-RU" sz="1000" dirty="0" smtClean="0">
                          <a:effectLst/>
                        </a:rPr>
                        <a:t>уплаты сейчас  </a:t>
                      </a:r>
                      <a:r>
                        <a:rPr lang="ru-RU" sz="1000" dirty="0">
                          <a:effectLst/>
                        </a:rPr>
                        <a:t>13% нет.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Имущественный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налог</a:t>
                      </a: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4%-13% за сдачу в аренду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674023309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Риски потери капитала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Невысокая. </a:t>
                      </a:r>
                      <a:r>
                        <a:rPr lang="ru-RU" sz="1000" dirty="0" smtClean="0">
                          <a:effectLst/>
                        </a:rPr>
                        <a:t>Так</a:t>
                      </a:r>
                      <a:r>
                        <a:rPr lang="ru-RU" sz="1000" baseline="0" dirty="0" smtClean="0">
                          <a:effectLst/>
                        </a:rPr>
                        <a:t> как </a:t>
                      </a:r>
                      <a:r>
                        <a:rPr lang="ru-RU" sz="1000" dirty="0" smtClean="0">
                          <a:effectLst/>
                        </a:rPr>
                        <a:t>самостоятельно </a:t>
                      </a:r>
                      <a:r>
                        <a:rPr lang="ru-RU" sz="1000" dirty="0">
                          <a:effectLst/>
                        </a:rPr>
                        <a:t>своими активами не управляете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Высокая. (есть правила как снизить риски)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Невысокая. </a:t>
                      </a:r>
                      <a:r>
                        <a:rPr lang="ru-RU" sz="1000" dirty="0" err="1">
                          <a:effectLst/>
                        </a:rPr>
                        <a:t>Тк</a:t>
                      </a:r>
                      <a:r>
                        <a:rPr lang="ru-RU" sz="1000" dirty="0">
                          <a:effectLst/>
                        </a:rPr>
                        <a:t> самостоятельно своими активами не управляете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2116181813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Защита капитала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Для депозита до 1,4 млн.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Деньги на брокерском счете без защиты, в ценных бумагах – принадлежат вам по  рыночной цене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Договор перестрахован. 100% </a:t>
                      </a:r>
                      <a:r>
                        <a:rPr lang="ru-RU" sz="1000" dirty="0" smtClean="0">
                          <a:effectLst/>
                        </a:rPr>
                        <a:t>защита. </a:t>
                      </a: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Юрисдикция и законодательство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оплатите страховку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2674128206"/>
                  </a:ext>
                </a:extLst>
              </a:tr>
              <a:tr h="31046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Ваше время, ваше обучение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</a:rPr>
                        <a:t>Не требуется.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Необходимо обучаться.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 требуется.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</a:rPr>
                        <a:t>Не требуется.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3192385408"/>
                  </a:ext>
                </a:extLst>
              </a:tr>
              <a:tr h="405022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Стоимость входа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</a:rPr>
                        <a:t>Депозит от 0 руб. Структурные продукты от 10000$, облигации от 10000, 50000 руб.)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0 руб.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От </a:t>
                      </a:r>
                      <a:r>
                        <a:rPr lang="ru-RU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r>
                        <a:rPr lang="en-US" sz="1000" baseline="0" dirty="0" smtClean="0">
                          <a:effectLst/>
                        </a:rPr>
                        <a:t> $</a:t>
                      </a:r>
                      <a:r>
                        <a:rPr lang="ru-RU" sz="1000" dirty="0" smtClean="0">
                          <a:effectLst/>
                        </a:rPr>
                        <a:t>./</a:t>
                      </a:r>
                      <a:r>
                        <a:rPr lang="ru-RU" sz="1000" dirty="0">
                          <a:effectLst/>
                        </a:rPr>
                        <a:t>мес.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Высокая. В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последующем нельзя оперативно продать «балкон», чтобы вывести часть денег.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423014245"/>
                  </a:ext>
                </a:extLst>
              </a:tr>
              <a:tr h="54002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</a:rPr>
                        <a:t>Возможность конфискации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</a:rPr>
                        <a:t>Да, по исполнительному листу  наложение ареста и конфискаяция.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Возможно </a:t>
                      </a:r>
                      <a:r>
                        <a:rPr lang="ru-RU" sz="1000" dirty="0">
                          <a:effectLst/>
                        </a:rPr>
                        <a:t>арестовать, конфисковать, поделить при разводе или по решению суда.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 возможно арестовать, конфисковать, поделить при разводе или по решению суда.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единственное жилье, то сложно. В остальных случаях на основании исполнительного производства возможно.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78" marR="14478" marT="0" marB="0"/>
                </a:tc>
                <a:extLst>
                  <a:ext uri="{0D108BD9-81ED-4DB2-BD59-A6C34878D82A}">
                    <a16:rowId xmlns:a16="http://schemas.microsoft.com/office/drawing/2014/main" val="71302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Фондовый рынок: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облигации</a:t>
            </a:r>
            <a:r>
              <a:rPr lang="ru-RU" b="1" dirty="0"/>
              <a:t>, акции и фонды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Акции -  доля в компании. Вы СОБСТВЕННИК. Получаете % от прибыли дивидендами</a:t>
            </a:r>
          </a:p>
          <a:p>
            <a:endParaRPr lang="ru-RU" dirty="0" smtClean="0"/>
          </a:p>
          <a:p>
            <a:r>
              <a:rPr lang="ru-RU" dirty="0" smtClean="0"/>
              <a:t>Облигации  - Вы даете  ЗАЙМ. Получаете % за пользование (купоны)</a:t>
            </a:r>
          </a:p>
          <a:p>
            <a:endParaRPr lang="ru-RU" dirty="0" smtClean="0"/>
          </a:p>
          <a:p>
            <a:r>
              <a:rPr lang="ru-RU" dirty="0" smtClean="0"/>
              <a:t>Фонды – вы владеете акциями или облигациями.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19" y="469096"/>
            <a:ext cx="10058400" cy="5307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845" y="743394"/>
            <a:ext cx="321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Сколько </a:t>
            </a:r>
          </a:p>
          <a:p>
            <a:pPr algn="ctr"/>
            <a:r>
              <a:rPr lang="ru-RU" sz="2400" b="1" dirty="0" smtClean="0"/>
              <a:t>можно заработать, </a:t>
            </a:r>
          </a:p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уб.?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7510" y="396625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1654" y="323914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026" y="193728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6177" y="175262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15%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6964" y="115889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20%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</a:t>
            </a:r>
            <a:r>
              <a:rPr lang="ru-RU" dirty="0" err="1" smtClean="0"/>
              <a:t>безрисково</a:t>
            </a:r>
            <a:r>
              <a:rPr lang="ru-RU" dirty="0" smtClean="0"/>
              <a:t> инвестировать с доходностью 10-12% годовых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Открыть обычный брокерский счет у брокера и ИИС.</a:t>
            </a:r>
          </a:p>
          <a:p>
            <a:r>
              <a:rPr lang="ru-RU" dirty="0" smtClean="0"/>
              <a:t>2. Вносить на ИИС до 400 000 руб.</a:t>
            </a:r>
          </a:p>
          <a:p>
            <a:r>
              <a:rPr lang="ru-RU" dirty="0" smtClean="0"/>
              <a:t>3. Начать покупать облигации с фиксированной доходностью, можно индексные фонды с доходностью 8-10% годовых</a:t>
            </a:r>
          </a:p>
          <a:p>
            <a:r>
              <a:rPr lang="ru-RU" dirty="0" smtClean="0"/>
              <a:t>4. Получать налоговый вычет до 52000 руб. </a:t>
            </a:r>
          </a:p>
          <a:p>
            <a:r>
              <a:rPr lang="ru-RU" dirty="0" smtClean="0"/>
              <a:t>Итоговая доходность до 20% годовых.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0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ипотека не помеха?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Допустим у вас ипотека под 3 млн под 8% на 15 лет. Это 28600 </a:t>
            </a:r>
            <a:r>
              <a:rPr lang="ru-RU" sz="2200" b="1" dirty="0" err="1" smtClean="0"/>
              <a:t>руб</a:t>
            </a:r>
            <a:r>
              <a:rPr lang="ru-RU" sz="2200" b="1" dirty="0" smtClean="0"/>
              <a:t> в мес. Переплата 2 160 тыс. руб.</a:t>
            </a:r>
          </a:p>
          <a:p>
            <a:r>
              <a:rPr lang="ru-RU" sz="2200" b="1" dirty="0" smtClean="0"/>
              <a:t>1. Добавить 10000 руб. в мес. Гасить досрочно. Получается платеж 39100 руб. Ипотека будет погашена через 9,2 года. Переплата 1 237 тыс. </a:t>
            </a:r>
            <a:r>
              <a:rPr lang="ru-RU" sz="2200" b="1" dirty="0" smtClean="0">
                <a:solidFill>
                  <a:srgbClr val="FF0000"/>
                </a:solidFill>
              </a:rPr>
              <a:t>Экономия 923 тыс. руб. Капитала нет.</a:t>
            </a:r>
          </a:p>
          <a:p>
            <a:r>
              <a:rPr lang="ru-RU" sz="2200" b="1" dirty="0" smtClean="0"/>
              <a:t>2. Инвестировать 10000 руб. При инвестициях под 20% через 7 лет будет у вас будет 1805 тыс. капитал. И доход с капитала 30000 руб. , который перекроет ипотечный взнос. </a:t>
            </a:r>
          </a:p>
          <a:p>
            <a:pPr marL="0" indent="0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 А через 15 лет. </a:t>
            </a:r>
            <a:r>
              <a:rPr lang="ru-RU" sz="2200" b="1" dirty="0" smtClean="0">
                <a:solidFill>
                  <a:srgbClr val="FF0000"/>
                </a:solidFill>
              </a:rPr>
              <a:t>Квартира + капитал 4130 </a:t>
            </a:r>
            <a:r>
              <a:rPr lang="ru-RU" sz="2200" b="1" dirty="0" err="1" smtClean="0">
                <a:solidFill>
                  <a:srgbClr val="FF0000"/>
                </a:solidFill>
              </a:rPr>
              <a:t>тыс</a:t>
            </a:r>
            <a:r>
              <a:rPr lang="ru-RU" sz="2200" b="1" dirty="0" smtClean="0">
                <a:solidFill>
                  <a:srgbClr val="FF0000"/>
                </a:solidFill>
              </a:rPr>
              <a:t> . руб.</a:t>
            </a:r>
            <a:endParaRPr lang="ru-RU" sz="2200" b="1" dirty="0">
              <a:solidFill>
                <a:srgbClr val="FF0000"/>
              </a:solidFill>
            </a:endParaRPr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093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денег надо, чтобы начать?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304" y="1831066"/>
            <a:ext cx="9520158" cy="427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Можно покупать ценные бумаги от 1,5 рубля!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galkina_yv\Downloads\WhatsApp Image 2021-04-06 at 15.43.11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1" y="2880467"/>
            <a:ext cx="3787702" cy="31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076" y="2442816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Инвестировано 218 тыс. руб.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galkina_yv\Downloads\WhatsApp Image 2021-04-06 at 16.14.06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89" y="2835916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46075" y="2258150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Публичный портфель моего сына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galkina_yv\Downloads\WhatsApp Image 2021-03-17 at 00.18.3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8" t="-3511" r="-3048" b="-3511"/>
          <a:stretch/>
        </p:blipFill>
        <p:spPr bwMode="auto">
          <a:xfrm>
            <a:off x="4538258" y="2627482"/>
            <a:ext cx="358425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4537" y="237964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Инвестировано 21 тыс. руб.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3209" y="3401878"/>
            <a:ext cx="244098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Подарки + пособия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портфеля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200" b="1" dirty="0" smtClean="0"/>
              <a:t>40% облигаций </a:t>
            </a:r>
            <a:r>
              <a:rPr lang="ru-RU" sz="2200" dirty="0" smtClean="0"/>
              <a:t>(ОФЗ, корпоративные и ВДО)</a:t>
            </a:r>
            <a:endParaRPr lang="en-US" sz="2200" dirty="0" smtClean="0"/>
          </a:p>
          <a:p>
            <a:pPr marL="0" indent="0">
              <a:buNone/>
            </a:pPr>
            <a:r>
              <a:rPr lang="ru-RU" dirty="0" smtClean="0"/>
              <a:t>Примеры  нормальных облигации по соотношению риск/доходность (</a:t>
            </a:r>
            <a:r>
              <a:rPr lang="ru-RU" i="1" dirty="0"/>
              <a:t>Доходность меняется ежедневно в зависимости от цен на рынке</a:t>
            </a:r>
            <a:r>
              <a:rPr lang="ru-RU" i="1" dirty="0" smtClean="0"/>
              <a:t>.)</a:t>
            </a:r>
            <a:endParaRPr lang="ru-RU" i="1" dirty="0"/>
          </a:p>
          <a:p>
            <a:pPr lvl="1"/>
            <a:r>
              <a:rPr lang="ru-RU" b="1" dirty="0" smtClean="0"/>
              <a:t>Легенда </a:t>
            </a:r>
            <a:r>
              <a:rPr lang="en-US" dirty="0" smtClean="0"/>
              <a:t>001P-02</a:t>
            </a:r>
            <a:r>
              <a:rPr lang="en-US" dirty="0"/>
              <a:t>. </a:t>
            </a:r>
            <a:r>
              <a:rPr lang="ru-RU" dirty="0" smtClean="0"/>
              <a:t>Доходность </a:t>
            </a:r>
            <a:r>
              <a:rPr lang="ru-RU" dirty="0"/>
              <a:t>к </a:t>
            </a:r>
            <a:r>
              <a:rPr lang="ru-RU" dirty="0" smtClean="0"/>
              <a:t>погашению  </a:t>
            </a:r>
            <a:r>
              <a:rPr lang="ru-RU" dirty="0"/>
              <a:t>9,728%. </a:t>
            </a:r>
          </a:p>
          <a:p>
            <a:pPr lvl="1"/>
            <a:r>
              <a:rPr lang="ru-RU" b="1" dirty="0" err="1"/>
              <a:t>СофтЛайн</a:t>
            </a:r>
            <a:r>
              <a:rPr lang="ru-RU" b="1" dirty="0"/>
              <a:t> </a:t>
            </a:r>
            <a:r>
              <a:rPr lang="ru-RU" b="1" dirty="0" smtClean="0"/>
              <a:t>Трейд </a:t>
            </a:r>
            <a:r>
              <a:rPr lang="ru-RU" dirty="0" smtClean="0"/>
              <a:t>001Р-02</a:t>
            </a:r>
            <a:r>
              <a:rPr lang="ru-RU" dirty="0"/>
              <a:t>. </a:t>
            </a:r>
            <a:r>
              <a:rPr lang="ru-RU" dirty="0" smtClean="0"/>
              <a:t>Доходность </a:t>
            </a:r>
            <a:r>
              <a:rPr lang="ru-RU" dirty="0"/>
              <a:t>к погашению 7,776%. </a:t>
            </a:r>
          </a:p>
          <a:p>
            <a:pPr lvl="1"/>
            <a:r>
              <a:rPr lang="ru-RU" b="1" dirty="0" smtClean="0"/>
              <a:t>ПИК </a:t>
            </a:r>
            <a:r>
              <a:rPr lang="ru-RU" dirty="0" smtClean="0"/>
              <a:t>БО-П03</a:t>
            </a:r>
            <a:r>
              <a:rPr lang="ru-RU" dirty="0"/>
              <a:t>. </a:t>
            </a:r>
            <a:r>
              <a:rPr lang="ru-RU" dirty="0" smtClean="0"/>
              <a:t>Доходность </a:t>
            </a:r>
            <a:r>
              <a:rPr lang="ru-RU" dirty="0"/>
              <a:t>к погашению 6,97%. </a:t>
            </a:r>
          </a:p>
          <a:p>
            <a:pPr lvl="1"/>
            <a:r>
              <a:rPr lang="ru-RU" b="1" dirty="0"/>
              <a:t>Максима </a:t>
            </a:r>
            <a:r>
              <a:rPr lang="ru-RU" b="1" dirty="0" smtClean="0"/>
              <a:t>Телеком </a:t>
            </a:r>
            <a:r>
              <a:rPr lang="ru-RU" dirty="0"/>
              <a:t> </a:t>
            </a:r>
            <a:r>
              <a:rPr lang="ru-RU" dirty="0" smtClean="0"/>
              <a:t>БО-П02</a:t>
            </a:r>
            <a:r>
              <a:rPr lang="ru-RU" dirty="0"/>
              <a:t>. </a:t>
            </a:r>
            <a:r>
              <a:rPr lang="ru-RU" dirty="0" smtClean="0"/>
              <a:t>Доходность </a:t>
            </a:r>
            <a:r>
              <a:rPr lang="ru-RU" dirty="0"/>
              <a:t>к погашению 9,991%. </a:t>
            </a:r>
            <a:r>
              <a:rPr lang="ru-RU" dirty="0" smtClean="0"/>
              <a:t> (оферта)</a:t>
            </a:r>
          </a:p>
          <a:p>
            <a:pPr lvl="1"/>
            <a:r>
              <a:rPr lang="ru-RU" sz="1600" b="1" dirty="0"/>
              <a:t>Пионер 001Р-05. Доходность к погашению 10,1%. </a:t>
            </a:r>
          </a:p>
          <a:p>
            <a:pPr lvl="1"/>
            <a:r>
              <a:rPr lang="ru-RU" sz="1600" b="1" dirty="0"/>
              <a:t>Белуга Групп  БО-П02 Доходность к погашению 7,876%. </a:t>
            </a:r>
            <a:endParaRPr lang="ru-RU" sz="1600" b="1" dirty="0" smtClean="0"/>
          </a:p>
          <a:p>
            <a:pPr lvl="1"/>
            <a:r>
              <a:rPr lang="ru-RU" b="1" dirty="0" smtClean="0"/>
              <a:t>Русская </a:t>
            </a:r>
            <a:r>
              <a:rPr lang="ru-RU" b="1" dirty="0" err="1" smtClean="0"/>
              <a:t>аквакультура</a:t>
            </a:r>
            <a:r>
              <a:rPr lang="ru-RU" b="1" dirty="0" smtClean="0"/>
              <a:t>  </a:t>
            </a:r>
            <a:r>
              <a:rPr lang="ru-RU" dirty="0" smtClean="0"/>
              <a:t>001Р-01 Доходность </a:t>
            </a:r>
            <a:r>
              <a:rPr lang="ru-RU" dirty="0"/>
              <a:t>к погашению 9,551%. </a:t>
            </a:r>
          </a:p>
          <a:p>
            <a:pPr lvl="1"/>
            <a:endParaRPr lang="ru-RU" sz="1600" b="1" dirty="0"/>
          </a:p>
          <a:p>
            <a:r>
              <a:rPr lang="ru-RU" sz="2200" b="1" dirty="0" smtClean="0"/>
              <a:t>10% Золото </a:t>
            </a:r>
            <a:r>
              <a:rPr lang="en-US" sz="2200" dirty="0" smtClean="0"/>
              <a:t>(</a:t>
            </a:r>
            <a:r>
              <a:rPr lang="ru-RU" sz="2200" dirty="0" err="1" smtClean="0"/>
              <a:t>финекс</a:t>
            </a:r>
            <a:r>
              <a:rPr lang="en-US" sz="2200" dirty="0" smtClean="0"/>
              <a:t> FXGD</a:t>
            </a:r>
            <a:r>
              <a:rPr lang="ru-RU" sz="2200" dirty="0" smtClean="0"/>
              <a:t>, </a:t>
            </a:r>
            <a:r>
              <a:rPr lang="ru-RU" sz="2200" dirty="0" err="1" smtClean="0"/>
              <a:t>тинокофф</a:t>
            </a:r>
            <a:r>
              <a:rPr lang="ru-RU" sz="2200" dirty="0" smtClean="0"/>
              <a:t> или </a:t>
            </a:r>
            <a:r>
              <a:rPr lang="ru-RU" sz="2200" dirty="0" err="1" smtClean="0"/>
              <a:t>втб</a:t>
            </a:r>
            <a:r>
              <a:rPr lang="en-US" sz="2200" dirty="0" smtClean="0"/>
              <a:t> </a:t>
            </a:r>
            <a:r>
              <a:rPr lang="ru-RU" sz="2200" dirty="0" smtClean="0"/>
              <a:t>)</a:t>
            </a:r>
          </a:p>
          <a:p>
            <a:r>
              <a:rPr lang="ru-RU" sz="2200" b="1" dirty="0" smtClean="0"/>
              <a:t>10%  </a:t>
            </a:r>
            <a:r>
              <a:rPr lang="en-US" sz="2200" b="1" dirty="0" smtClean="0"/>
              <a:t>IPO</a:t>
            </a:r>
            <a:r>
              <a:rPr lang="ru-RU" sz="2200" b="1" dirty="0" smtClean="0"/>
              <a:t> </a:t>
            </a:r>
            <a:r>
              <a:rPr lang="ru-RU" sz="2200" dirty="0" smtClean="0"/>
              <a:t>(ЗПИФ ФПР )</a:t>
            </a:r>
            <a:endParaRPr lang="en-US" sz="2200" dirty="0" smtClean="0"/>
          </a:p>
          <a:p>
            <a:r>
              <a:rPr lang="en-US" sz="2200" b="1" dirty="0" smtClean="0"/>
              <a:t>40% </a:t>
            </a:r>
            <a:r>
              <a:rPr lang="ru-RU" sz="2200" b="1" dirty="0" smtClean="0"/>
              <a:t>Акции мира</a:t>
            </a:r>
            <a:r>
              <a:rPr lang="ru-RU" sz="2200" dirty="0" smtClean="0"/>
              <a:t>,  например, 10% акции мира </a:t>
            </a:r>
            <a:r>
              <a:rPr lang="en-US" sz="2200" dirty="0" smtClean="0"/>
              <a:t>(FXVO</a:t>
            </a:r>
            <a:r>
              <a:rPr lang="ru-RU" sz="2200" dirty="0" smtClean="0"/>
              <a:t>),  10% акции </a:t>
            </a:r>
            <a:r>
              <a:rPr lang="ru-RU" sz="2200" dirty="0" err="1" smtClean="0"/>
              <a:t>мосбиржи</a:t>
            </a:r>
            <a:r>
              <a:rPr lang="ru-RU" sz="2200" dirty="0" smtClean="0"/>
              <a:t> , 10% акции США (</a:t>
            </a:r>
            <a:r>
              <a:rPr lang="en-US" sz="2200" dirty="0" smtClean="0"/>
              <a:t>FXUS)</a:t>
            </a:r>
            <a:r>
              <a:rPr lang="ru-RU" sz="2200" dirty="0" smtClean="0"/>
              <a:t> , 10% фонды на ИТ</a:t>
            </a:r>
          </a:p>
        </p:txBody>
      </p:sp>
    </p:spTree>
    <p:extLst>
      <p:ext uri="{BB962C8B-B14F-4D97-AF65-F5344CB8AC3E}">
        <p14:creationId xmlns:p14="http://schemas.microsoft.com/office/powerpoint/2010/main" val="189235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 модуль Мышление инвестора.</a:t>
            </a:r>
            <a:endParaRPr lang="ru-RU" dirty="0"/>
          </a:p>
          <a:p>
            <a:r>
              <a:rPr lang="ru-RU" dirty="0"/>
              <a:t>1. Формула богатства.</a:t>
            </a:r>
            <a:br>
              <a:rPr lang="ru-RU" dirty="0"/>
            </a:br>
            <a:r>
              <a:rPr lang="ru-RU" dirty="0"/>
              <a:t>2. Расчет вашей подушки безопасности</a:t>
            </a:r>
            <a:br>
              <a:rPr lang="ru-RU" dirty="0"/>
            </a:br>
            <a:r>
              <a:rPr lang="ru-RU" dirty="0"/>
              <a:t>3. Расчет суммы вашей финансовой независимости.</a:t>
            </a:r>
            <a:br>
              <a:rPr lang="ru-RU" dirty="0"/>
            </a:br>
            <a:r>
              <a:rPr lang="ru-RU" dirty="0"/>
              <a:t>4. Расчет суммы вашей финансовой свободы</a:t>
            </a:r>
            <a:br>
              <a:rPr lang="ru-RU" dirty="0"/>
            </a:br>
            <a:r>
              <a:rPr lang="ru-RU" dirty="0"/>
              <a:t>5. Финансовые цели. Как ставить перед собой и зачем. Правила формирования. Расчет сколько откладывать на свои цели.</a:t>
            </a:r>
            <a:br>
              <a:rPr lang="ru-RU" dirty="0"/>
            </a:br>
            <a:r>
              <a:rPr lang="ru-RU" dirty="0"/>
              <a:t>6. Вы сформируете личный инвестиционный план на несколько лет вперед</a:t>
            </a:r>
          </a:p>
        </p:txBody>
      </p:sp>
    </p:spTree>
    <p:extLst>
      <p:ext uri="{BB962C8B-B14F-4D97-AF65-F5344CB8AC3E}">
        <p14:creationId xmlns:p14="http://schemas.microsoft.com/office/powerpoint/2010/main" val="355565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2 модуль. Брокерский счет. Особенности ИИС. Налоговые преимущества</a:t>
            </a:r>
            <a:endParaRPr lang="ru-RU" dirty="0"/>
          </a:p>
          <a:p>
            <a:r>
              <a:rPr lang="ru-RU" dirty="0"/>
              <a:t>1. Способы инвестирования. Достоинства и недостатки.</a:t>
            </a:r>
            <a:br>
              <a:rPr lang="ru-RU" dirty="0"/>
            </a:br>
            <a:r>
              <a:rPr lang="ru-RU" dirty="0"/>
              <a:t>2. ИИС – в чем его преимущества перед брокерским счетом. Как получить налоговые вычеты 52000 </a:t>
            </a:r>
            <a:r>
              <a:rPr lang="ru-RU" dirty="0" err="1"/>
              <a:t>руб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Стратегии использования ИИС</a:t>
            </a:r>
            <a:br>
              <a:rPr lang="ru-RU" dirty="0"/>
            </a:br>
            <a:r>
              <a:rPr lang="ru-RU" dirty="0"/>
              <a:t>4. Виды ценных бумаг или откуда берется доходность?</a:t>
            </a:r>
            <a:br>
              <a:rPr lang="ru-RU" dirty="0"/>
            </a:br>
            <a:r>
              <a:rPr lang="ru-RU" dirty="0"/>
              <a:t>5. Причины почему открыть ИИС надо уже сегодня.</a:t>
            </a:r>
          </a:p>
        </p:txBody>
      </p:sp>
    </p:spTree>
    <p:extLst>
      <p:ext uri="{BB962C8B-B14F-4D97-AF65-F5344CB8AC3E}">
        <p14:creationId xmlns:p14="http://schemas.microsoft.com/office/powerpoint/2010/main" val="54403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3 модуль. Брокер и комиссии</a:t>
            </a:r>
            <a:endParaRPr lang="ru-RU" dirty="0"/>
          </a:p>
          <a:p>
            <a:r>
              <a:rPr lang="ru-RU" dirty="0"/>
              <a:t>1. Выбор брокера.(факторы выбора)</a:t>
            </a:r>
            <a:br>
              <a:rPr lang="ru-RU" dirty="0"/>
            </a:br>
            <a:r>
              <a:rPr lang="ru-RU" dirty="0"/>
              <a:t>2. Выбор тарифного плана (где минимальные комиссии)</a:t>
            </a:r>
            <a:br>
              <a:rPr lang="ru-RU" dirty="0"/>
            </a:br>
            <a:r>
              <a:rPr lang="ru-RU" dirty="0"/>
              <a:t>3. Открытие ИИС и брокерского счета</a:t>
            </a:r>
            <a:br>
              <a:rPr lang="ru-RU" dirty="0"/>
            </a:br>
            <a:r>
              <a:rPr lang="ru-RU" dirty="0"/>
              <a:t>4. Анализ комиссий и отчетность брокера. Особенности бюрократии</a:t>
            </a:r>
          </a:p>
        </p:txBody>
      </p:sp>
    </p:spTree>
    <p:extLst>
      <p:ext uri="{BB962C8B-B14F-4D97-AF65-F5344CB8AC3E}">
        <p14:creationId xmlns:p14="http://schemas.microsoft.com/office/powerpoint/2010/main" val="297007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_4792.jpeg" descr="IMG_4792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b="24418"/>
          <a:stretch>
            <a:fillRect/>
          </a:stretch>
        </p:blipFill>
        <p:spPr>
          <a:xfrm>
            <a:off x="6210626" y="240895"/>
            <a:ext cx="4580074" cy="5194544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</p:pic>
      <p:sp>
        <p:nvSpPr>
          <p:cNvPr id="122" name="Спикер Юлия Галкина"/>
          <p:cNvSpPr txBox="1">
            <a:spLocks noGrp="1"/>
          </p:cNvSpPr>
          <p:nvPr>
            <p:ph type="title"/>
          </p:nvPr>
        </p:nvSpPr>
        <p:spPr>
          <a:xfrm>
            <a:off x="797814" y="999405"/>
            <a:ext cx="4646169" cy="699771"/>
          </a:xfrm>
          <a:prstGeom prst="rect">
            <a:avLst/>
          </a:prstGeom>
        </p:spPr>
        <p:txBody>
          <a:bodyPr>
            <a:noAutofit/>
          </a:bodyPr>
          <a:lstStyle>
            <a:lvl1pPr defTabSz="586104">
              <a:defRPr sz="7029"/>
            </a:lvl1pPr>
          </a:lstStyle>
          <a:p>
            <a:r>
              <a:rPr sz="4800" dirty="0" err="1" smtClean="0"/>
              <a:t>Юлия</a:t>
            </a:r>
            <a:r>
              <a:rPr sz="4800" dirty="0" smtClean="0"/>
              <a:t> </a:t>
            </a:r>
            <a:r>
              <a:rPr sz="4800" dirty="0" err="1"/>
              <a:t>Галкина</a:t>
            </a:r>
            <a:endParaRPr sz="4800" dirty="0"/>
          </a:p>
        </p:txBody>
      </p:sp>
      <p:sp>
        <p:nvSpPr>
          <p:cNvPr id="123" name="•Консультант по личным финансам: опыт работы  более 3-х лет…"/>
          <p:cNvSpPr txBox="1">
            <a:spLocks noGrp="1"/>
          </p:cNvSpPr>
          <p:nvPr>
            <p:ph type="body" sz="half" idx="1"/>
          </p:nvPr>
        </p:nvSpPr>
        <p:spPr>
          <a:xfrm>
            <a:off x="372194" y="1652679"/>
            <a:ext cx="5469806" cy="466623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•</a:t>
            </a:r>
            <a:r>
              <a:rPr sz="3800" dirty="0" err="1"/>
              <a:t>Консультант</a:t>
            </a:r>
            <a:r>
              <a:rPr sz="3800" dirty="0"/>
              <a:t> </a:t>
            </a:r>
            <a:r>
              <a:rPr sz="3800" dirty="0" err="1"/>
              <a:t>по</a:t>
            </a:r>
            <a:r>
              <a:rPr sz="3800" dirty="0"/>
              <a:t> </a:t>
            </a:r>
            <a:r>
              <a:rPr sz="3800" dirty="0" err="1"/>
              <a:t>личным</a:t>
            </a:r>
            <a:r>
              <a:rPr sz="3800" dirty="0"/>
              <a:t> </a:t>
            </a:r>
            <a:r>
              <a:rPr sz="3800" dirty="0" err="1"/>
              <a:t>финансам</a:t>
            </a:r>
            <a:r>
              <a:rPr sz="3800" dirty="0"/>
              <a:t>: </a:t>
            </a:r>
            <a:r>
              <a:rPr sz="3800" dirty="0" err="1"/>
              <a:t>опыт</a:t>
            </a:r>
            <a:r>
              <a:rPr sz="3800" dirty="0"/>
              <a:t> </a:t>
            </a:r>
            <a:r>
              <a:rPr sz="3800" dirty="0" err="1"/>
              <a:t>работы</a:t>
            </a:r>
            <a:r>
              <a:rPr sz="3800" dirty="0"/>
              <a:t>  </a:t>
            </a:r>
            <a:r>
              <a:rPr sz="3800" dirty="0" err="1"/>
              <a:t>более</a:t>
            </a:r>
            <a:r>
              <a:rPr sz="3800" dirty="0"/>
              <a:t> </a:t>
            </a:r>
            <a:r>
              <a:rPr lang="ru-RU" sz="3800" dirty="0" smtClean="0"/>
              <a:t>4</a:t>
            </a:r>
            <a:r>
              <a:rPr sz="3800" dirty="0" smtClean="0"/>
              <a:t>-х </a:t>
            </a:r>
            <a:r>
              <a:rPr sz="3800" dirty="0" err="1"/>
              <a:t>лет</a:t>
            </a:r>
            <a:endParaRPr sz="3800" dirty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800" dirty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800" dirty="0"/>
              <a:t>•</a:t>
            </a:r>
            <a:r>
              <a:rPr sz="3800" dirty="0" err="1"/>
              <a:t>Квалифицированный</a:t>
            </a:r>
            <a:r>
              <a:rPr sz="3800" dirty="0"/>
              <a:t> </a:t>
            </a:r>
            <a:r>
              <a:rPr sz="3800" dirty="0" err="1"/>
              <a:t>практикующий</a:t>
            </a:r>
            <a:r>
              <a:rPr sz="3800" dirty="0"/>
              <a:t> </a:t>
            </a:r>
            <a:r>
              <a:rPr sz="3800" dirty="0" err="1"/>
              <a:t>инвестор</a:t>
            </a:r>
            <a:r>
              <a:rPr sz="3800" dirty="0"/>
              <a:t>: </a:t>
            </a:r>
            <a:r>
              <a:rPr sz="3800" dirty="0" err="1"/>
              <a:t>составление</a:t>
            </a:r>
            <a:r>
              <a:rPr sz="3800" dirty="0"/>
              <a:t> </a:t>
            </a:r>
            <a:r>
              <a:rPr sz="3800" dirty="0" err="1"/>
              <a:t>для</a:t>
            </a:r>
            <a:r>
              <a:rPr sz="3800" dirty="0"/>
              <a:t> </a:t>
            </a:r>
            <a:r>
              <a:rPr sz="3800" dirty="0" err="1"/>
              <a:t>клиентов</a:t>
            </a:r>
            <a:r>
              <a:rPr sz="3800" dirty="0"/>
              <a:t> </a:t>
            </a:r>
            <a:r>
              <a:rPr sz="3800" dirty="0" err="1"/>
              <a:t>инвестиционные</a:t>
            </a:r>
            <a:r>
              <a:rPr sz="3800" dirty="0"/>
              <a:t> </a:t>
            </a:r>
            <a:r>
              <a:rPr sz="3800" dirty="0" err="1"/>
              <a:t>портфели</a:t>
            </a:r>
            <a:r>
              <a:rPr sz="3800" dirty="0"/>
              <a:t> </a:t>
            </a:r>
            <a:r>
              <a:rPr sz="3800" dirty="0" err="1"/>
              <a:t>на</a:t>
            </a:r>
            <a:r>
              <a:rPr sz="3800" dirty="0"/>
              <a:t> </a:t>
            </a:r>
            <a:r>
              <a:rPr sz="3800" dirty="0" err="1"/>
              <a:t>Российском</a:t>
            </a:r>
            <a:r>
              <a:rPr sz="3800" dirty="0"/>
              <a:t> </a:t>
            </a:r>
            <a:r>
              <a:rPr sz="3800" dirty="0" err="1"/>
              <a:t>рынке</a:t>
            </a:r>
            <a:r>
              <a:rPr sz="3800" dirty="0"/>
              <a:t> и </a:t>
            </a:r>
            <a:r>
              <a:rPr sz="3800" dirty="0" err="1"/>
              <a:t>зарубежных</a:t>
            </a:r>
            <a:r>
              <a:rPr sz="3800" dirty="0"/>
              <a:t> </a:t>
            </a:r>
            <a:r>
              <a:rPr sz="3800" dirty="0" err="1" smtClean="0"/>
              <a:t>платформах</a:t>
            </a:r>
            <a:r>
              <a:rPr lang="ru-RU" sz="3800" dirty="0" smtClean="0"/>
              <a:t>. </a:t>
            </a:r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800" dirty="0" smtClean="0"/>
              <a:t>Управляю 7 семейными портфелями.</a:t>
            </a:r>
            <a:endParaRPr sz="3800" dirty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800" dirty="0" smtClean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800" dirty="0" smtClean="0"/>
              <a:t>•</a:t>
            </a:r>
            <a:r>
              <a:rPr sz="3800" dirty="0" err="1"/>
              <a:t>Консультант-методист</a:t>
            </a:r>
            <a:r>
              <a:rPr sz="3800" dirty="0"/>
              <a:t>  </a:t>
            </a:r>
            <a:r>
              <a:rPr sz="3800" dirty="0" err="1"/>
              <a:t>проекта</a:t>
            </a:r>
            <a:r>
              <a:rPr sz="3800" dirty="0"/>
              <a:t> </a:t>
            </a:r>
            <a:r>
              <a:rPr sz="3800" dirty="0" err="1"/>
              <a:t>Министерства</a:t>
            </a:r>
            <a:r>
              <a:rPr sz="3800" dirty="0"/>
              <a:t> </a:t>
            </a:r>
            <a:r>
              <a:rPr sz="3800" dirty="0" err="1"/>
              <a:t>финансов</a:t>
            </a:r>
            <a:r>
              <a:rPr sz="3800" dirty="0"/>
              <a:t> РФ </a:t>
            </a:r>
            <a:r>
              <a:rPr sz="3800" dirty="0" err="1"/>
              <a:t>по</a:t>
            </a:r>
            <a:r>
              <a:rPr sz="3800" dirty="0"/>
              <a:t> </a:t>
            </a:r>
            <a:r>
              <a:rPr sz="3800" dirty="0" err="1"/>
              <a:t>финансовой</a:t>
            </a:r>
            <a:r>
              <a:rPr sz="3800" dirty="0"/>
              <a:t> </a:t>
            </a:r>
            <a:r>
              <a:rPr sz="3800" dirty="0" err="1"/>
              <a:t>грамотности</a:t>
            </a:r>
            <a:r>
              <a:rPr sz="3800" dirty="0"/>
              <a:t> </a:t>
            </a:r>
            <a:r>
              <a:rPr sz="3800" dirty="0" err="1"/>
              <a:t>взрослого</a:t>
            </a:r>
            <a:r>
              <a:rPr sz="3800" dirty="0"/>
              <a:t> </a:t>
            </a:r>
            <a:r>
              <a:rPr sz="3800" dirty="0" err="1" smtClean="0"/>
              <a:t>населения</a:t>
            </a:r>
            <a:r>
              <a:rPr lang="ru-RU" sz="3800" dirty="0" smtClean="0"/>
              <a:t>, золотой </a:t>
            </a:r>
            <a:r>
              <a:rPr lang="ru-RU" sz="3800" dirty="0" err="1" smtClean="0"/>
              <a:t>грейд</a:t>
            </a:r>
            <a:r>
              <a:rPr lang="ru-RU" sz="3800" dirty="0" smtClean="0"/>
              <a:t> 2020</a:t>
            </a:r>
            <a:endParaRPr sz="3800" dirty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800" dirty="0" smtClean="0"/>
          </a:p>
          <a:p>
            <a:pPr marL="90805" indent="-90805" algn="l" defTabSz="148590">
              <a:defRPr sz="416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800" dirty="0" smtClean="0"/>
              <a:t>•</a:t>
            </a:r>
            <a:r>
              <a:rPr sz="3800" dirty="0" err="1"/>
              <a:t>Автор</a:t>
            </a:r>
            <a:r>
              <a:rPr sz="3800" dirty="0"/>
              <a:t> </a:t>
            </a:r>
            <a:r>
              <a:rPr sz="3800" dirty="0" err="1"/>
              <a:t>практического</a:t>
            </a:r>
            <a:r>
              <a:rPr sz="3800" dirty="0"/>
              <a:t> </a:t>
            </a:r>
            <a:r>
              <a:rPr sz="3800" dirty="0" err="1"/>
              <a:t>курса</a:t>
            </a:r>
            <a:r>
              <a:rPr sz="3800" dirty="0"/>
              <a:t>: «</a:t>
            </a:r>
            <a:r>
              <a:rPr sz="3800" dirty="0" err="1"/>
              <a:t>Начинающий</a:t>
            </a:r>
            <a:r>
              <a:rPr sz="3800" dirty="0"/>
              <a:t> </a:t>
            </a:r>
            <a:r>
              <a:rPr sz="3800" dirty="0" err="1"/>
              <a:t>инвестор</a:t>
            </a:r>
            <a:r>
              <a:rPr sz="3800" dirty="0" smtClean="0"/>
              <a:t>»</a:t>
            </a:r>
            <a:r>
              <a:rPr lang="ru-RU" sz="3800" dirty="0" smtClean="0"/>
              <a:t>,  мое обучение прошло более 100 учеников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2969109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4 модуль. Валюта инвестирования.</a:t>
            </a:r>
            <a:endParaRPr lang="ru-RU" dirty="0"/>
          </a:p>
          <a:p>
            <a:r>
              <a:rPr lang="ru-RU" dirty="0"/>
              <a:t>1. Выбор валюты инвестирования.</a:t>
            </a:r>
            <a:br>
              <a:rPr lang="ru-RU" dirty="0"/>
            </a:br>
            <a:r>
              <a:rPr lang="ru-RU" dirty="0"/>
              <a:t>2. Как инфляция разных валют влияет на доходность инвестиций</a:t>
            </a:r>
            <a:br>
              <a:rPr lang="ru-RU" dirty="0"/>
            </a:br>
            <a:r>
              <a:rPr lang="ru-RU" dirty="0"/>
              <a:t>3. Покупка валюты через брокерский счет с экономией от 1 рубля. </a:t>
            </a:r>
            <a:r>
              <a:rPr lang="ru-RU" dirty="0" smtClean="0"/>
              <a:t>Инструкция</a:t>
            </a:r>
          </a:p>
          <a:p>
            <a:r>
              <a:rPr lang="ru-RU" b="1" dirty="0"/>
              <a:t>5 модуль. Облигации</a:t>
            </a:r>
            <a:endParaRPr lang="ru-RU" dirty="0"/>
          </a:p>
          <a:p>
            <a:r>
              <a:rPr lang="ru-RU" dirty="0"/>
              <a:t>1. Что такое облигации.</a:t>
            </a:r>
            <a:br>
              <a:rPr lang="ru-RU" dirty="0"/>
            </a:br>
            <a:r>
              <a:rPr lang="ru-RU" dirty="0"/>
              <a:t>2. Виды облигаций</a:t>
            </a:r>
            <a:br>
              <a:rPr lang="ru-RU" dirty="0"/>
            </a:br>
            <a:r>
              <a:rPr lang="ru-RU" dirty="0"/>
              <a:t>3. Что-такое купоны и как их стричь (НКД)</a:t>
            </a:r>
            <a:br>
              <a:rPr lang="ru-RU" dirty="0"/>
            </a:br>
            <a:r>
              <a:rPr lang="ru-RU" dirty="0"/>
              <a:t>4. Покупка ОФЗ в портфель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2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6 </a:t>
            </a:r>
            <a:r>
              <a:rPr lang="ru-RU" b="1" dirty="0"/>
              <a:t>Модуль Акции</a:t>
            </a:r>
            <a:endParaRPr lang="ru-RU" dirty="0"/>
          </a:p>
          <a:p>
            <a:r>
              <a:rPr lang="ru-RU" dirty="0"/>
              <a:t>1. Что такое акции</a:t>
            </a:r>
            <a:br>
              <a:rPr lang="ru-RU" dirty="0"/>
            </a:br>
            <a:r>
              <a:rPr lang="ru-RU" dirty="0"/>
              <a:t>2. Виды акций</a:t>
            </a:r>
            <a:br>
              <a:rPr lang="ru-RU" dirty="0"/>
            </a:br>
            <a:r>
              <a:rPr lang="ru-RU" dirty="0"/>
              <a:t>3. Дивиденды и за счет чего рост цен</a:t>
            </a:r>
            <a:br>
              <a:rPr lang="ru-RU" dirty="0"/>
            </a:br>
            <a:r>
              <a:rPr lang="ru-RU" dirty="0"/>
              <a:t>4. Покупка акции в портфель</a:t>
            </a:r>
          </a:p>
          <a:p>
            <a:r>
              <a:rPr lang="ru-RU" b="1" dirty="0"/>
              <a:t>Модуль 7. Фонды (ETF)</a:t>
            </a:r>
            <a:endParaRPr lang="ru-RU" dirty="0"/>
          </a:p>
          <a:p>
            <a:r>
              <a:rPr lang="ru-RU" dirty="0"/>
              <a:t>1. Что такое фонды</a:t>
            </a:r>
            <a:br>
              <a:rPr lang="ru-RU" dirty="0"/>
            </a:br>
            <a:r>
              <a:rPr lang="ru-RU" dirty="0"/>
              <a:t>2. Отличие ETF от БПИФ</a:t>
            </a:r>
            <a:br>
              <a:rPr lang="ru-RU" dirty="0"/>
            </a:br>
            <a:r>
              <a:rPr lang="ru-RU" dirty="0"/>
              <a:t>3. Индексы</a:t>
            </a:r>
            <a:br>
              <a:rPr lang="ru-RU" dirty="0"/>
            </a:br>
            <a:r>
              <a:rPr lang="ru-RU" dirty="0"/>
              <a:t>4. Покупка ETF</a:t>
            </a:r>
          </a:p>
        </p:txBody>
      </p:sp>
    </p:spTree>
    <p:extLst>
      <p:ext uri="{BB962C8B-B14F-4D97-AF65-F5344CB8AC3E}">
        <p14:creationId xmlns:p14="http://schemas.microsoft.com/office/powerpoint/2010/main" val="202327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Модуль 8.  Стратегии инвестирования</a:t>
            </a:r>
            <a:endParaRPr lang="ru-RU" dirty="0"/>
          </a:p>
          <a:p>
            <a:r>
              <a:rPr lang="ru-RU" dirty="0"/>
              <a:t>1. Определения вашего типа инвестора (тест-профиль)</a:t>
            </a:r>
            <a:br>
              <a:rPr lang="ru-RU" dirty="0"/>
            </a:br>
            <a:r>
              <a:rPr lang="ru-RU" dirty="0"/>
              <a:t>2. Виды стратегий</a:t>
            </a:r>
            <a:br>
              <a:rPr lang="ru-RU" dirty="0"/>
            </a:br>
            <a:r>
              <a:rPr lang="ru-RU" dirty="0"/>
              <a:t>3. Примеры портфелей</a:t>
            </a:r>
            <a:br>
              <a:rPr lang="ru-RU" dirty="0"/>
            </a:br>
            <a:r>
              <a:rPr lang="ru-RU" dirty="0"/>
              <a:t>4. Типы активов.</a:t>
            </a:r>
          </a:p>
          <a:p>
            <a:r>
              <a:rPr lang="ru-RU" b="1" dirty="0"/>
              <a:t>Модуль 9. Международные инвестиции</a:t>
            </a:r>
            <a:endParaRPr lang="ru-RU" dirty="0"/>
          </a:p>
          <a:p>
            <a:r>
              <a:rPr lang="ru-RU" dirty="0"/>
              <a:t>1. Способы международных инвестиций</a:t>
            </a:r>
            <a:br>
              <a:rPr lang="ru-RU" dirty="0"/>
            </a:br>
            <a:r>
              <a:rPr lang="ru-RU" dirty="0"/>
              <a:t>2. Юридические и налоговые особенности международных инвестиций</a:t>
            </a:r>
            <a:br>
              <a:rPr lang="ru-RU" dirty="0"/>
            </a:br>
            <a:r>
              <a:rPr lang="ru-RU" dirty="0"/>
              <a:t>3. Как не платить налог 30% при международных инвестициях</a:t>
            </a:r>
          </a:p>
        </p:txBody>
      </p:sp>
    </p:spTree>
    <p:extLst>
      <p:ext uri="{BB962C8B-B14F-4D97-AF65-F5344CB8AC3E}">
        <p14:creationId xmlns:p14="http://schemas.microsoft.com/office/powerpoint/2010/main" val="214079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Модуль 10. Оформление декларации.</a:t>
            </a:r>
            <a:endParaRPr lang="ru-RU" dirty="0"/>
          </a:p>
          <a:p>
            <a:r>
              <a:rPr lang="ru-RU" dirty="0"/>
              <a:t>1. Формирование налоговой декларации для получения налогового вычета. Пошаговая инструкция</a:t>
            </a:r>
            <a:br>
              <a:rPr lang="ru-RU" dirty="0"/>
            </a:br>
            <a:r>
              <a:rPr lang="ru-RU" dirty="0"/>
              <a:t>2. Дополнительные налоговые вычеты на инвестиции.</a:t>
            </a:r>
            <a:br>
              <a:rPr lang="ru-RU" dirty="0"/>
            </a:br>
            <a:r>
              <a:rPr lang="ru-RU" dirty="0"/>
              <a:t>3. Стратегия получения налоговых вычетов</a:t>
            </a:r>
          </a:p>
        </p:txBody>
      </p:sp>
    </p:spTree>
    <p:extLst>
      <p:ext uri="{BB962C8B-B14F-4D97-AF65-F5344CB8AC3E}">
        <p14:creationId xmlns:p14="http://schemas.microsoft.com/office/powerpoint/2010/main" val="55110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инвестор». Ваши выгоды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базовые знания основам  инвестирования</a:t>
            </a:r>
          </a:p>
          <a:p>
            <a:r>
              <a:rPr lang="ru-RU" b="1" dirty="0" smtClean="0"/>
              <a:t>Открытый брокерский счет</a:t>
            </a:r>
          </a:p>
          <a:p>
            <a:r>
              <a:rPr lang="ru-RU" b="1" dirty="0" smtClean="0"/>
              <a:t>Приобретён навык приобретения ценных бумаг</a:t>
            </a:r>
          </a:p>
          <a:p>
            <a:r>
              <a:rPr lang="ru-RU" b="1" dirty="0" smtClean="0"/>
              <a:t>Сформирован портфель – с  моей оценкой и корректировкой</a:t>
            </a:r>
          </a:p>
          <a:p>
            <a:r>
              <a:rPr lang="ru-RU" b="1" dirty="0" smtClean="0"/>
              <a:t>Для тарифа с обратной связью + консультация в течение года после прохождения 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1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 «Начинающий инвестор». Цены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1980 руб. </a:t>
            </a:r>
            <a:r>
              <a:rPr lang="ru-RU" b="1" dirty="0"/>
              <a:t> </a:t>
            </a:r>
            <a:r>
              <a:rPr lang="ru-RU" b="1" dirty="0" smtClean="0"/>
              <a:t>Базовый курс. Ответы на вопросы. Проверка ДЗ. Обратная связь по покупкам. Доступ к материалам 6 мес. Проверка портфеля. 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3980 руб. </a:t>
            </a:r>
            <a:r>
              <a:rPr lang="ru-RU" b="1" dirty="0" smtClean="0">
                <a:solidFill>
                  <a:srgbClr val="00B050"/>
                </a:solidFill>
              </a:rPr>
              <a:t>Бессрочный доступ к урокам. </a:t>
            </a:r>
            <a:r>
              <a:rPr lang="ru-RU" b="1" dirty="0"/>
              <a:t>Проверка ДЗ. Обратная связь по покупкам. Проверка </a:t>
            </a:r>
            <a:r>
              <a:rPr lang="ru-RU" b="1" dirty="0" smtClean="0"/>
              <a:t>вашего портфеля + </a:t>
            </a:r>
            <a:r>
              <a:rPr lang="ru-RU" b="1" dirty="0" smtClean="0">
                <a:solidFill>
                  <a:srgbClr val="00B050"/>
                </a:solidFill>
              </a:rPr>
              <a:t>1 дополнительная персональная консультация.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424682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еще зачем инвестировать? Пассивный доход!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885" y="1329746"/>
            <a:ext cx="952015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Инвестируем </a:t>
            </a:r>
            <a:r>
              <a:rPr lang="ru-RU" b="1" dirty="0" smtClean="0"/>
              <a:t>3000 руб. в мес.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Инвестируем </a:t>
            </a:r>
            <a:r>
              <a:rPr lang="ru-RU" b="1" dirty="0" smtClean="0"/>
              <a:t>15 000 руб. в мес. 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74494"/>
              </p:ext>
            </p:extLst>
          </p:nvPr>
        </p:nvGraphicFramePr>
        <p:xfrm>
          <a:off x="1592885" y="1798427"/>
          <a:ext cx="752617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235">
                  <a:extLst>
                    <a:ext uri="{9D8B030D-6E8A-4147-A177-3AD203B41FA5}">
                      <a16:colId xmlns:a16="http://schemas.microsoft.com/office/drawing/2014/main" val="668649275"/>
                    </a:ext>
                  </a:extLst>
                </a:gridCol>
                <a:gridCol w="1505235">
                  <a:extLst>
                    <a:ext uri="{9D8B030D-6E8A-4147-A177-3AD203B41FA5}">
                      <a16:colId xmlns:a16="http://schemas.microsoft.com/office/drawing/2014/main" val="3040347229"/>
                    </a:ext>
                  </a:extLst>
                </a:gridCol>
                <a:gridCol w="1505235">
                  <a:extLst>
                    <a:ext uri="{9D8B030D-6E8A-4147-A177-3AD203B41FA5}">
                      <a16:colId xmlns:a16="http://schemas.microsoft.com/office/drawing/2014/main" val="2699608231"/>
                    </a:ext>
                  </a:extLst>
                </a:gridCol>
                <a:gridCol w="1505235">
                  <a:extLst>
                    <a:ext uri="{9D8B030D-6E8A-4147-A177-3AD203B41FA5}">
                      <a16:colId xmlns:a16="http://schemas.microsoft.com/office/drawing/2014/main" val="3602165195"/>
                    </a:ext>
                  </a:extLst>
                </a:gridCol>
                <a:gridCol w="1505235">
                  <a:extLst>
                    <a:ext uri="{9D8B030D-6E8A-4147-A177-3AD203B41FA5}">
                      <a16:colId xmlns:a16="http://schemas.microsoft.com/office/drawing/2014/main" val="95027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Скопил 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Получил под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Получил под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Пассивный доход в </a:t>
                      </a:r>
                      <a:r>
                        <a:rPr lang="ru-RU" dirty="0" err="1" smtClean="0"/>
                        <a:t>мес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840 500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1 120 000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9 333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6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4 240 500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064 000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67 200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4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1 080 000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r>
                        <a:rPr lang="ru-RU" baseline="0" dirty="0" smtClean="0"/>
                        <a:t> 057 000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425 475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1566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47470"/>
              </p:ext>
            </p:extLst>
          </p:nvPr>
        </p:nvGraphicFramePr>
        <p:xfrm>
          <a:off x="1534696" y="4308959"/>
          <a:ext cx="8000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000">
                  <a:extLst>
                    <a:ext uri="{9D8B030D-6E8A-4147-A177-3AD203B41FA5}">
                      <a16:colId xmlns:a16="http://schemas.microsoft.com/office/drawing/2014/main" val="668649275"/>
                    </a:ext>
                  </a:extLst>
                </a:gridCol>
                <a:gridCol w="1600000">
                  <a:extLst>
                    <a:ext uri="{9D8B030D-6E8A-4147-A177-3AD203B41FA5}">
                      <a16:colId xmlns:a16="http://schemas.microsoft.com/office/drawing/2014/main" val="3040347229"/>
                    </a:ext>
                  </a:extLst>
                </a:gridCol>
                <a:gridCol w="1600000">
                  <a:extLst>
                    <a:ext uri="{9D8B030D-6E8A-4147-A177-3AD203B41FA5}">
                      <a16:colId xmlns:a16="http://schemas.microsoft.com/office/drawing/2014/main" val="2699608231"/>
                    </a:ext>
                  </a:extLst>
                </a:gridCol>
                <a:gridCol w="1600000">
                  <a:extLst>
                    <a:ext uri="{9D8B030D-6E8A-4147-A177-3AD203B41FA5}">
                      <a16:colId xmlns:a16="http://schemas.microsoft.com/office/drawing/2014/main" val="3602165195"/>
                    </a:ext>
                  </a:extLst>
                </a:gridCol>
                <a:gridCol w="1600000">
                  <a:extLst>
                    <a:ext uri="{9D8B030D-6E8A-4147-A177-3AD203B41FA5}">
                      <a16:colId xmlns:a16="http://schemas.microsoft.com/office/drawing/2014/main" val="95027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Скопил 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Получил под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Получил под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Пассивный доход в </a:t>
                      </a:r>
                      <a:r>
                        <a:rPr lang="ru-RU" dirty="0" err="1" smtClean="0"/>
                        <a:t>мес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4 200 000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5 600 000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46 000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6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600 000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21 205 000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40 320 000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336 000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4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5 400 000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89 990 000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235 300 000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1 960 300 руб.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15669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7606145" y="2829714"/>
            <a:ext cx="128847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606145" y="3156681"/>
            <a:ext cx="128847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22770" y="2833995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894618" y="2821401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899862" y="5325769"/>
            <a:ext cx="13923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79079" y="5661049"/>
            <a:ext cx="1413164" cy="1715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19259" y="5342927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292243" y="5325769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Фондовый рынок: облигации, акции и фонды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Облигации </a:t>
            </a:r>
            <a:r>
              <a:rPr lang="ru-RU" b="1" dirty="0"/>
              <a:t>– Простым языком это </a:t>
            </a:r>
            <a:r>
              <a:rPr lang="ru-RU" b="1" dirty="0" smtClean="0"/>
              <a:t>ЗАЙМ.</a:t>
            </a:r>
          </a:p>
          <a:p>
            <a:pPr marL="0" indent="0">
              <a:buNone/>
            </a:pPr>
            <a:r>
              <a:rPr lang="ru-RU" dirty="0"/>
              <a:t>Облигации </a:t>
            </a:r>
            <a:r>
              <a:rPr lang="ru-RU" dirty="0" smtClean="0"/>
              <a:t>похожи </a:t>
            </a:r>
            <a:r>
              <a:rPr lang="ru-RU" dirty="0"/>
              <a:t>на вклады. У них фиксированная доходность,</a:t>
            </a:r>
          </a:p>
          <a:p>
            <a:pPr marL="0" indent="0">
              <a:buNone/>
            </a:pPr>
            <a:r>
              <a:rPr lang="ru-RU" dirty="0"/>
              <a:t>заранее определен срок и их можно продать в любой момент. При продаже</a:t>
            </a:r>
          </a:p>
          <a:p>
            <a:pPr marL="0" indent="0">
              <a:buNone/>
            </a:pPr>
            <a:r>
              <a:rPr lang="ru-RU" dirty="0"/>
              <a:t>весь начисленный за время владения доход будет выплачен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Вы получаете купоны (%%) и можете поучить доход от небольшого роста.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будет на </a:t>
            </a:r>
            <a:r>
              <a:rPr lang="ru-RU" dirty="0" err="1" smtClean="0"/>
              <a:t>вебинаре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Что </a:t>
            </a:r>
            <a:r>
              <a:rPr lang="ru-RU" b="1" dirty="0"/>
              <a:t>такое Инвестиции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Зачем </a:t>
            </a:r>
            <a:r>
              <a:rPr lang="ru-RU" b="1" dirty="0"/>
              <a:t>инвестиции могут быть нужны вам</a:t>
            </a:r>
            <a:r>
              <a:rPr lang="ru-RU" b="1" dirty="0" smtClean="0"/>
              <a:t>?</a:t>
            </a:r>
          </a:p>
          <a:p>
            <a:r>
              <a:rPr lang="ru-RU" b="1" dirty="0"/>
              <a:t>С</a:t>
            </a:r>
            <a:r>
              <a:rPr lang="ru-RU" b="1" dirty="0" smtClean="0"/>
              <a:t>пособы </a:t>
            </a:r>
            <a:r>
              <a:rPr lang="ru-RU" b="1" dirty="0"/>
              <a:t>инвестировать - какие бывают и как их </a:t>
            </a:r>
            <a:r>
              <a:rPr lang="ru-RU" b="1" dirty="0" smtClean="0"/>
              <a:t>выбирать</a:t>
            </a:r>
          </a:p>
          <a:p>
            <a:r>
              <a:rPr lang="ru-RU" b="1" dirty="0" smtClean="0"/>
              <a:t>Фондовый </a:t>
            </a:r>
            <a:r>
              <a:rPr lang="ru-RU" b="1" dirty="0"/>
              <a:t>рынок: облигации, акции и фонды - что это и зачем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Способ </a:t>
            </a:r>
            <a:r>
              <a:rPr lang="ru-RU" b="1" dirty="0"/>
              <a:t>получать налоговые вычеты от государства за свои накопления – до 52 тыс. руб., в год (и еще бонусом как вернуть дополнительно 15,6 т р</a:t>
            </a:r>
            <a:r>
              <a:rPr lang="ru-RU" b="1" dirty="0" smtClean="0"/>
              <a:t>!)</a:t>
            </a:r>
          </a:p>
          <a:p>
            <a:r>
              <a:rPr lang="ru-RU" b="1" dirty="0" smtClean="0"/>
              <a:t>Первые шаги </a:t>
            </a:r>
            <a:r>
              <a:rPr lang="ru-RU" b="1" dirty="0"/>
              <a:t>начинающего </a:t>
            </a:r>
            <a:r>
              <a:rPr lang="ru-RU" b="1" dirty="0" smtClean="0"/>
              <a:t>инвестора.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инвестиции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Накопление и преумножение денег путем </a:t>
            </a:r>
            <a:r>
              <a:rPr lang="ru-RU" smtClean="0"/>
              <a:t>приобретения Активов.</a:t>
            </a:r>
            <a:endParaRPr lang="ru-RU" dirty="0" smtClean="0"/>
          </a:p>
          <a:p>
            <a:r>
              <a:rPr lang="ru-RU" dirty="0" smtClean="0"/>
              <a:t>Вы вкладываете свои средства в Активы и получаете доход от вложений в виде: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П</a:t>
            </a:r>
            <a:r>
              <a:rPr lang="ru-RU" dirty="0" smtClean="0"/>
              <a:t>роцентов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 Роста цены  </a:t>
            </a:r>
          </a:p>
          <a:p>
            <a:r>
              <a:rPr lang="ru-RU" dirty="0" smtClean="0"/>
              <a:t>Решение разных жизненных задач: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Накопить на отпуск, машину, квартиру, крупную покупку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Образование детям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Получение пассивного дохода, финансовая независимость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0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Зачем инвестиции могут быть нужны вам?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Финансовые цели достигнуть иным способом не возможно.</a:t>
            </a:r>
          </a:p>
          <a:p>
            <a:r>
              <a:rPr lang="ru-RU" dirty="0" smtClean="0"/>
              <a:t>Формула сложных процентов</a:t>
            </a:r>
          </a:p>
          <a:p>
            <a:pPr marL="530352" lvl="1" indent="0">
              <a:buNone/>
            </a:pPr>
            <a:r>
              <a:rPr lang="ru-RU" sz="1600" dirty="0" smtClean="0"/>
              <a:t>Накопить 14 000 млн за 20 лет самому </a:t>
            </a:r>
            <a:r>
              <a:rPr lang="ru-RU" sz="1600" b="1" dirty="0" smtClean="0"/>
              <a:t>58000</a:t>
            </a:r>
            <a:r>
              <a:rPr lang="ru-RU" sz="1600" dirty="0" smtClean="0"/>
              <a:t> руб.</a:t>
            </a:r>
          </a:p>
          <a:p>
            <a:pPr marL="530352" lvl="1" indent="0">
              <a:buNone/>
            </a:pPr>
            <a:r>
              <a:rPr lang="ru-RU" sz="1600" dirty="0" smtClean="0"/>
              <a:t>С использованием фондового рынка (формулы сложных процентов) </a:t>
            </a:r>
            <a:r>
              <a:rPr lang="ru-RU" sz="1600" b="1" dirty="0" smtClean="0"/>
              <a:t>22500</a:t>
            </a:r>
            <a:r>
              <a:rPr lang="ru-RU" sz="1600" dirty="0" smtClean="0"/>
              <a:t> руб. </a:t>
            </a:r>
          </a:p>
          <a:p>
            <a:r>
              <a:rPr lang="ru-RU" dirty="0" smtClean="0"/>
              <a:t>Инфляция</a:t>
            </a:r>
          </a:p>
          <a:p>
            <a:pPr marL="0" indent="0">
              <a:buNone/>
            </a:pPr>
            <a:r>
              <a:rPr lang="ru-RU" dirty="0" smtClean="0"/>
              <a:t>Банковский депозит и деньги под матрасом инфляцию не обгонят. </a:t>
            </a:r>
          </a:p>
          <a:p>
            <a:pPr marL="0" indent="0">
              <a:buNone/>
            </a:pPr>
            <a:r>
              <a:rPr lang="ru-RU" dirty="0" smtClean="0"/>
              <a:t>В рублях инфляция за последние 10 лет составила примерно 10% (официальная)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1511" y="664277"/>
            <a:ext cx="3273099" cy="2247117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любого защитишь деньги от инфляции.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Обогнать инфляцию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81" y="1025149"/>
            <a:ext cx="6013450" cy="418298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5870" y="3116644"/>
            <a:ext cx="3275013" cy="224818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Инфляция </a:t>
            </a:r>
            <a:r>
              <a:rPr lang="ru-RU" dirty="0"/>
              <a:t>на сегодня не менее:</a:t>
            </a:r>
            <a:br>
              <a:rPr lang="ru-RU" dirty="0"/>
            </a:br>
            <a:r>
              <a:rPr lang="ru-RU" dirty="0"/>
              <a:t> - рубли 5,5%</a:t>
            </a:r>
            <a:br>
              <a:rPr lang="ru-RU" dirty="0"/>
            </a:br>
            <a:r>
              <a:rPr lang="ru-RU" dirty="0"/>
              <a:t>- доллары 2%</a:t>
            </a:r>
            <a:br>
              <a:rPr lang="ru-RU" dirty="0"/>
            </a:br>
            <a:r>
              <a:rPr lang="ru-RU" dirty="0"/>
              <a:t>- евро 0,5%</a:t>
            </a:r>
          </a:p>
        </p:txBody>
      </p:sp>
    </p:spTree>
    <p:extLst>
      <p:ext uri="{BB962C8B-B14F-4D97-AF65-F5344CB8AC3E}">
        <p14:creationId xmlns:p14="http://schemas.microsoft.com/office/powerpoint/2010/main" val="34657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628" y="-62946"/>
            <a:ext cx="10949552" cy="10492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Зачем инвестировать? – достижение финансовых целей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885" y="1329746"/>
            <a:ext cx="952015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377843" y="5345028"/>
            <a:ext cx="217709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377843" y="5691802"/>
            <a:ext cx="2177090" cy="42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554933" y="5342927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77843" y="5368682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9" y="986289"/>
            <a:ext cx="10058400" cy="51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424682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еще зачем инвестировать? Пассивный доход!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885" y="1329746"/>
            <a:ext cx="952015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Инвестируем </a:t>
            </a:r>
            <a:r>
              <a:rPr lang="ru-RU" b="1" dirty="0" smtClean="0"/>
              <a:t>3000 руб. в мес.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Инвестируем </a:t>
            </a:r>
            <a:r>
              <a:rPr lang="ru-RU" b="1" dirty="0" smtClean="0"/>
              <a:t>15 000 руб. в мес. 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08893"/>
              </p:ext>
            </p:extLst>
          </p:nvPr>
        </p:nvGraphicFramePr>
        <p:xfrm>
          <a:off x="1592885" y="1798427"/>
          <a:ext cx="903895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656">
                  <a:extLst>
                    <a:ext uri="{9D8B030D-6E8A-4147-A177-3AD203B41FA5}">
                      <a16:colId xmlns:a16="http://schemas.microsoft.com/office/drawing/2014/main" val="668649275"/>
                    </a:ext>
                  </a:extLst>
                </a:gridCol>
                <a:gridCol w="1791656">
                  <a:extLst>
                    <a:ext uri="{9D8B030D-6E8A-4147-A177-3AD203B41FA5}">
                      <a16:colId xmlns:a16="http://schemas.microsoft.com/office/drawing/2014/main" val="3040347229"/>
                    </a:ext>
                  </a:extLst>
                </a:gridCol>
                <a:gridCol w="1470397">
                  <a:extLst>
                    <a:ext uri="{9D8B030D-6E8A-4147-A177-3AD203B41FA5}">
                      <a16:colId xmlns:a16="http://schemas.microsoft.com/office/drawing/2014/main" val="2699608231"/>
                    </a:ext>
                  </a:extLst>
                </a:gridCol>
                <a:gridCol w="1710266">
                  <a:extLst>
                    <a:ext uri="{9D8B030D-6E8A-4147-A177-3AD203B41FA5}">
                      <a16:colId xmlns:a16="http://schemas.microsoft.com/office/drawing/2014/main" val="3602165195"/>
                    </a:ext>
                  </a:extLst>
                </a:gridCol>
                <a:gridCol w="2274977">
                  <a:extLst>
                    <a:ext uri="{9D8B030D-6E8A-4147-A177-3AD203B41FA5}">
                      <a16:colId xmlns:a16="http://schemas.microsoft.com/office/drawing/2014/main" val="95027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Скопил 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Получил под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Получил под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Пассивный доход под</a:t>
                      </a:r>
                      <a:r>
                        <a:rPr lang="ru-RU" baseline="0" dirty="0" smtClean="0"/>
                        <a:t> 8% </a:t>
                      </a:r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мес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1 128 000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5 500 – 7 520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6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4 491 500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9 328 000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30 000 – 62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000руб.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4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1 080 000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20 770 000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68 933 000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138 500 – 459 550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1566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32785"/>
              </p:ext>
            </p:extLst>
          </p:nvPr>
        </p:nvGraphicFramePr>
        <p:xfrm>
          <a:off x="1581192" y="4314849"/>
          <a:ext cx="913588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177">
                  <a:extLst>
                    <a:ext uri="{9D8B030D-6E8A-4147-A177-3AD203B41FA5}">
                      <a16:colId xmlns:a16="http://schemas.microsoft.com/office/drawing/2014/main" val="668649275"/>
                    </a:ext>
                  </a:extLst>
                </a:gridCol>
                <a:gridCol w="1827177">
                  <a:extLst>
                    <a:ext uri="{9D8B030D-6E8A-4147-A177-3AD203B41FA5}">
                      <a16:colId xmlns:a16="http://schemas.microsoft.com/office/drawing/2014/main" val="3040347229"/>
                    </a:ext>
                  </a:extLst>
                </a:gridCol>
                <a:gridCol w="1397729">
                  <a:extLst>
                    <a:ext uri="{9D8B030D-6E8A-4147-A177-3AD203B41FA5}">
                      <a16:colId xmlns:a16="http://schemas.microsoft.com/office/drawing/2014/main" val="2699608231"/>
                    </a:ext>
                  </a:extLst>
                </a:gridCol>
                <a:gridCol w="1658318">
                  <a:extLst>
                    <a:ext uri="{9D8B030D-6E8A-4147-A177-3AD203B41FA5}">
                      <a16:colId xmlns:a16="http://schemas.microsoft.com/office/drawing/2014/main" val="3602165195"/>
                    </a:ext>
                  </a:extLst>
                </a:gridCol>
                <a:gridCol w="2425484">
                  <a:extLst>
                    <a:ext uri="{9D8B030D-6E8A-4147-A177-3AD203B41FA5}">
                      <a16:colId xmlns:a16="http://schemas.microsoft.com/office/drawing/2014/main" val="95027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Скопил 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Получил под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Получил под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Пассивный доход в под</a:t>
                      </a:r>
                      <a:r>
                        <a:rPr lang="ru-RU" baseline="0" dirty="0" smtClean="0"/>
                        <a:t> 8%  </a:t>
                      </a:r>
                      <a:r>
                        <a:rPr lang="ru-RU" dirty="0" err="1" smtClean="0"/>
                        <a:t>мес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4 128 000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5 640 000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27 520 – 37 600руб.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6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600 000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21 205 000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46 645 000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141 000 – 311 000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4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5 400 000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103 800 000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692 000 – 2 300 000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15669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8498424" y="2814925"/>
            <a:ext cx="205650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498424" y="3150205"/>
            <a:ext cx="2056509" cy="6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98424" y="2814925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554933" y="2821401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77843" y="5345028"/>
            <a:ext cx="217709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377843" y="5691802"/>
            <a:ext cx="2177090" cy="42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554933" y="5342927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77843" y="5368682"/>
            <a:ext cx="0" cy="33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497" y="437915"/>
            <a:ext cx="10459033" cy="144117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Какие способы сохранить и приумножить деньги бывают?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989" y="1999852"/>
            <a:ext cx="10058284" cy="453650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Банк  (депозит.)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Недвижимость (высокий порог входа, %% на уровне инфляции, если повезет)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Брокерский  счет (в т. ч. ИИС): акции, облигации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Инвестиционное страхование жизни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( в т.ч. </a:t>
            </a:r>
            <a:r>
              <a:rPr lang="ru-RU" sz="2000" i="1" dirty="0" smtClean="0"/>
              <a:t>английский метод, </a:t>
            </a:r>
            <a:r>
              <a:rPr lang="en-US" sz="2000" i="1" dirty="0" smtClean="0"/>
              <a:t>UNIT-Linked</a:t>
            </a:r>
            <a:r>
              <a:rPr lang="ru-RU" sz="2000" i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dirty="0"/>
              <a:t>Накопительное страхование жизни (финансовая защита)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Валюта (в том числе </a:t>
            </a:r>
            <a:r>
              <a:rPr lang="ru-RU" sz="2000" dirty="0" err="1" smtClean="0"/>
              <a:t>криптовалюта</a:t>
            </a:r>
            <a:r>
              <a:rPr lang="ru-RU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Инвестиционные монеты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0" y="2111433"/>
            <a:ext cx="1629296" cy="7813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98% денег здесь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74815" y="3211482"/>
            <a:ext cx="1554480" cy="7703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Доходность здесь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565</TotalTime>
  <Words>1711</Words>
  <Application>Microsoft Office PowerPoint</Application>
  <PresentationFormat>Широкоэкранный</PresentationFormat>
  <Paragraphs>293</Paragraphs>
  <Slides>27</Slides>
  <Notes>0</Notes>
  <HiddenSlides>11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 Light</vt:lpstr>
      <vt:lpstr>Palatino Linotype</vt:lpstr>
      <vt:lpstr>Times New Roman</vt:lpstr>
      <vt:lpstr>Wingdings</vt:lpstr>
      <vt:lpstr>Gallery</vt:lpstr>
      <vt:lpstr>Азбука инвестиций</vt:lpstr>
      <vt:lpstr>Юлия Галкина</vt:lpstr>
      <vt:lpstr>Что будет на вебинаре?</vt:lpstr>
      <vt:lpstr>Что такое инвестиции</vt:lpstr>
      <vt:lpstr>Зачем инвестиции могут быть нужны вам? </vt:lpstr>
      <vt:lpstr>Задача любого защитишь деньги от инфляции.   Обогнать инфляцию</vt:lpstr>
      <vt:lpstr> Зачем инвестировать? – достижение финансовых целей</vt:lpstr>
      <vt:lpstr>А еще зачем инвестировать? Пассивный доход! </vt:lpstr>
      <vt:lpstr>Какие способы сохранить и приумножить деньги бывают?</vt:lpstr>
      <vt:lpstr>Презентация PowerPoint</vt:lpstr>
      <vt:lpstr>Фондовый рынок:  облигации, акции и фонды</vt:lpstr>
      <vt:lpstr>Презентация PowerPoint</vt:lpstr>
      <vt:lpstr>Способ безрисково инвестировать с доходностью 10-12% годовых</vt:lpstr>
      <vt:lpstr>Почему ипотека не помеха?</vt:lpstr>
      <vt:lpstr>Сколько денег надо, чтобы начать? </vt:lpstr>
      <vt:lpstr>Пример портфеля</vt:lpstr>
      <vt:lpstr>Курс «Начинающий инвестор»</vt:lpstr>
      <vt:lpstr>Курс «Начинающий инвестор»</vt:lpstr>
      <vt:lpstr>Курс «Начинающий инвестор»</vt:lpstr>
      <vt:lpstr>Курс «Начинающий инвестор»</vt:lpstr>
      <vt:lpstr>Курс «Начинающий инвестор»</vt:lpstr>
      <vt:lpstr>Курс «Начинающий инвестор»</vt:lpstr>
      <vt:lpstr>Курс «Начинающий инвестор»</vt:lpstr>
      <vt:lpstr>Курс «Начинающий инвестор». Ваши выгоды</vt:lpstr>
      <vt:lpstr>Курс «Начинающий инвестор». Цены</vt:lpstr>
      <vt:lpstr>А еще зачем инвестировать? Пассивный доход! </vt:lpstr>
      <vt:lpstr>Фондовый рынок: облигации, акции и фонды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инвестиций</dc:title>
  <dc:creator>Galdi</dc:creator>
  <cp:lastModifiedBy>Galdi</cp:lastModifiedBy>
  <cp:revision>48</cp:revision>
  <dcterms:created xsi:type="dcterms:W3CDTF">2021-03-14T03:56:42Z</dcterms:created>
  <dcterms:modified xsi:type="dcterms:W3CDTF">2021-05-02T13:45:34Z</dcterms:modified>
</cp:coreProperties>
</file>