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0"/>
  </p:handout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  <p:sldId id="27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75" userDrawn="1">
          <p15:clr>
            <a:srgbClr val="A4A3A4"/>
          </p15:clr>
        </p15:guide>
        <p15:guide id="2" pos="461" userDrawn="1">
          <p15:clr>
            <a:srgbClr val="A4A3A4"/>
          </p15:clr>
        </p15:guide>
        <p15:guide id="3" pos="427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620E"/>
    <a:srgbClr val="CFD1D4"/>
    <a:srgbClr val="595959"/>
    <a:srgbClr val="0D122F"/>
    <a:srgbClr val="332319"/>
    <a:srgbClr val="173A8D"/>
    <a:srgbClr val="003374"/>
    <a:srgbClr val="C9A093"/>
    <a:srgbClr val="F1F1F1"/>
    <a:srgbClr val="3855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84" autoAdjust="0"/>
    <p:restoredTop sz="94660"/>
  </p:normalViewPr>
  <p:slideViewPr>
    <p:cSldViewPr snapToGrid="0">
      <p:cViewPr varScale="1">
        <p:scale>
          <a:sx n="75" d="100"/>
          <a:sy n="75" d="100"/>
        </p:scale>
        <p:origin x="376" y="56"/>
      </p:cViewPr>
      <p:guideLst>
        <p:guide orient="horz" pos="1275"/>
        <p:guide pos="461"/>
        <p:guide pos="427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DD1C9-4BB6-422A-8F34-C157EA500BD9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997E4-EE34-411C-9FF1-22B934EF5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411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380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275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328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369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075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852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992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706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501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196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046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D9794-A4CC-42D0-9A65-24C6B9EF4076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505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igital.gov.ru/ru/activity/directions/878/#section-materials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roman.safin@tatar.ru" TargetMode="Externa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24001" y="0"/>
            <a:ext cx="9144000" cy="16328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913"/>
          <a:stretch/>
        </p:blipFill>
        <p:spPr>
          <a:xfrm>
            <a:off x="0" y="64512"/>
            <a:ext cx="12192000" cy="6866021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4525" y="423037"/>
            <a:ext cx="528592" cy="78678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180" y="159818"/>
            <a:ext cx="949641" cy="112077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714847" y="489371"/>
            <a:ext cx="1310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solidFill>
                  <a:schemeClr val="bg1">
                    <a:lumMod val="65000"/>
                  </a:schemeClr>
                </a:solidFill>
              </a:rPr>
              <a:t>Логотип проекта </a:t>
            </a:r>
            <a:br>
              <a:rPr lang="ru-RU" sz="12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ru-RU" sz="1200" dirty="0" smtClean="0">
                <a:solidFill>
                  <a:schemeClr val="bg1">
                    <a:lumMod val="65000"/>
                  </a:schemeClr>
                </a:solidFill>
              </a:rPr>
              <a:t>(при наличии)</a:t>
            </a:r>
            <a:endParaRPr lang="ru-RU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55006" y="2639862"/>
            <a:ext cx="41216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Название проекта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48065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7475" y="143776"/>
            <a:ext cx="949641" cy="112077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55031" y="519496"/>
            <a:ext cx="4943597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Краткое описание проекта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55031" y="1551708"/>
            <a:ext cx="10445842" cy="4524315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</a:rPr>
              <a:t>Проблема, которую Вы пытаетесь решить?</a:t>
            </a:r>
          </a:p>
          <a:p>
            <a:pPr marL="285750" indent="-285750">
              <a:buFontTx/>
              <a:buChar char="-"/>
            </a:pPr>
            <a:endParaRPr lang="ru-RU" sz="2400" dirty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endParaRPr lang="ru-RU" sz="2400" dirty="0" smtClean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</a:rPr>
              <a:t>Кто Ваша целевая аудитория?</a:t>
            </a:r>
          </a:p>
          <a:p>
            <a:pPr marL="285750" indent="-285750">
              <a:buFontTx/>
              <a:buChar char="-"/>
            </a:pPr>
            <a:endParaRPr lang="ru-RU" sz="2400" dirty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endParaRPr lang="ru-RU" sz="2400" dirty="0" smtClean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</a:rPr>
              <a:t>Решение проблемы, предлагаемое Вами.</a:t>
            </a:r>
          </a:p>
          <a:p>
            <a:pPr marL="285750" indent="-285750">
              <a:buFontTx/>
              <a:buChar char="-"/>
            </a:pPr>
            <a:endParaRPr lang="ru-RU" sz="2400" dirty="0" smtClean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endParaRPr lang="ru-RU" sz="2400" dirty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</a:rPr>
              <a:t>Имеет ли реализация проекта положительное воздействие не только на Вашего целевого потребителя, но и на  общество в целом? </a:t>
            </a: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</a:rPr>
              <a:t>(да/нет, какое именно?</a:t>
            </a:r>
            <a:endParaRPr lang="ru-RU" sz="2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02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7475" y="143776"/>
            <a:ext cx="949641" cy="112077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55031" y="519496"/>
            <a:ext cx="3895234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Сведения о команде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55030" y="1551708"/>
            <a:ext cx="10455079" cy="4893647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</a:rPr>
              <a:t>Команда </a:t>
            </a: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</a:rPr>
              <a:t>(представление состава команды: одиночный основатель или несколько </a:t>
            </a:r>
            <a:r>
              <a:rPr lang="ru-RU" sz="2400" dirty="0" err="1" smtClean="0">
                <a:solidFill>
                  <a:schemeClr val="bg1">
                    <a:lumMod val="50000"/>
                  </a:schemeClr>
                </a:solidFill>
              </a:rPr>
              <a:t>сооснователей</a:t>
            </a: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</a:rPr>
              <a:t>, другие участники команды) </a:t>
            </a:r>
          </a:p>
          <a:p>
            <a:pPr marL="285750" indent="-285750">
              <a:buFontTx/>
              <a:buChar char="-"/>
            </a:pPr>
            <a:endParaRPr lang="ru-RU" sz="2400" dirty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endParaRPr lang="ru-RU" sz="2400" dirty="0" smtClean="0">
              <a:solidFill>
                <a:schemeClr val="tx1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</a:rPr>
              <a:t>Опыт команды </a:t>
            </a: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</a:rPr>
              <a:t>(описание опыта команды, реализация других проектов (при наличии))</a:t>
            </a:r>
          </a:p>
          <a:p>
            <a:pPr marL="285750" indent="-285750" algn="just">
              <a:buFontTx/>
              <a:buChar char="-"/>
            </a:pPr>
            <a:endParaRPr lang="ru-RU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 algn="just">
              <a:buFontTx/>
              <a:buChar char="-"/>
            </a:pPr>
            <a:endParaRPr lang="ru-RU" sz="24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</a:rPr>
              <a:t>Компетенции команды</a:t>
            </a: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</a:rPr>
              <a:t> (укажите какие компетенции есть внутри основного состава команды, а какие функции выполняются сторонними исполнителями)</a:t>
            </a:r>
          </a:p>
          <a:p>
            <a:pPr marL="285750" indent="-285750">
              <a:buFontTx/>
              <a:buChar char="-"/>
            </a:pPr>
            <a:endParaRPr lang="ru-RU" sz="2400" dirty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endParaRPr lang="ru-RU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5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7475" y="143776"/>
            <a:ext cx="949641" cy="112077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55031" y="519496"/>
            <a:ext cx="8064452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Информация об используемых технологиях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55031" y="1551708"/>
            <a:ext cx="10445842" cy="3693319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</a:rPr>
              <a:t>Функционал продукта с точки зрения технологии </a:t>
            </a: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</a:rPr>
              <a:t>(описание + необходимо указать направление «сквозной» цифровой технологии (см. ниже) ) </a:t>
            </a:r>
          </a:p>
          <a:p>
            <a:pPr marL="285750" indent="-285750">
              <a:buFontTx/>
              <a:buChar char="-"/>
            </a:pPr>
            <a:endParaRPr lang="ru-RU" sz="2400" dirty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endParaRPr lang="ru-RU" sz="2400" dirty="0" smtClean="0">
              <a:solidFill>
                <a:schemeClr val="tx1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</a:rPr>
              <a:t>Конкурентные преимущества</a:t>
            </a:r>
          </a:p>
          <a:p>
            <a:pPr marL="285750" indent="-285750" algn="just">
              <a:buFontTx/>
              <a:buChar char="-"/>
            </a:pPr>
            <a:endParaRPr lang="ru-RU" sz="2400" dirty="0" smtClean="0">
              <a:solidFill>
                <a:schemeClr val="tx1"/>
              </a:solidFill>
            </a:endParaRPr>
          </a:p>
          <a:p>
            <a:pPr marL="285750" indent="-285750" algn="just">
              <a:buFontTx/>
              <a:buChar char="-"/>
            </a:pPr>
            <a:endParaRPr lang="ru-RU" sz="2400" dirty="0">
              <a:solidFill>
                <a:schemeClr val="tx1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</a:rPr>
              <a:t>Уникальность технологии </a:t>
            </a: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</a:rPr>
              <a:t>(описание </a:t>
            </a:r>
            <a:r>
              <a:rPr lang="ru-RU" sz="2400" dirty="0" err="1" smtClean="0">
                <a:solidFill>
                  <a:schemeClr val="bg1">
                    <a:lumMod val="50000"/>
                  </a:schemeClr>
                </a:solidFill>
              </a:rPr>
              <a:t>инновационности</a:t>
            </a: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sz="2400" dirty="0">
                <a:solidFill>
                  <a:schemeClr val="bg1">
                    <a:lumMod val="50000"/>
                  </a:schemeClr>
                </a:solidFill>
              </a:rPr>
              <a:t>технологического решения на отечественном и/или зарубежном рынках)</a:t>
            </a:r>
          </a:p>
          <a:p>
            <a:pPr marL="285750" indent="-285750">
              <a:buFontTx/>
              <a:buChar char="-"/>
            </a:pPr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4239" y="5257562"/>
            <a:ext cx="11812877" cy="1600438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F2620E"/>
                </a:solidFill>
              </a:rPr>
              <a:t>Данный блок должен быть удален из презентации</a:t>
            </a:r>
          </a:p>
          <a:p>
            <a:r>
              <a:rPr lang="ru-RU" sz="1400" dirty="0" smtClean="0">
                <a:solidFill>
                  <a:srgbClr val="F2620E"/>
                </a:solidFill>
              </a:rPr>
              <a:t>Подсказка:</a:t>
            </a:r>
          </a:p>
          <a:p>
            <a:r>
              <a:rPr lang="ru-RU" sz="1400" dirty="0" smtClean="0">
                <a:solidFill>
                  <a:schemeClr val="tx1"/>
                </a:solidFill>
              </a:rPr>
              <a:t>Перечень «сквозных» </a:t>
            </a:r>
            <a:r>
              <a:rPr lang="ru-RU" sz="1400" dirty="0">
                <a:solidFill>
                  <a:schemeClr val="tx1"/>
                </a:solidFill>
              </a:rPr>
              <a:t>цифровых технологий: </a:t>
            </a:r>
            <a:br>
              <a:rPr lang="ru-RU" sz="1400" dirty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>-большие данные 			- новые </a:t>
            </a:r>
            <a:r>
              <a:rPr lang="ru-RU" sz="1400" dirty="0">
                <a:solidFill>
                  <a:schemeClr val="tx1"/>
                </a:solidFill>
              </a:rPr>
              <a:t>производственные </a:t>
            </a:r>
            <a:r>
              <a:rPr lang="ru-RU" sz="1400" dirty="0" smtClean="0">
                <a:solidFill>
                  <a:schemeClr val="tx1"/>
                </a:solidFill>
              </a:rPr>
              <a:t>технологии 		- </a:t>
            </a:r>
            <a:r>
              <a:rPr lang="ru-RU" sz="1400" dirty="0">
                <a:solidFill>
                  <a:schemeClr val="tx1"/>
                </a:solidFill>
              </a:rPr>
              <a:t>промышленный </a:t>
            </a:r>
            <a:r>
              <a:rPr lang="ru-RU" sz="1400" dirty="0" smtClean="0">
                <a:solidFill>
                  <a:schemeClr val="tx1"/>
                </a:solidFill>
              </a:rPr>
              <a:t>интернет </a:t>
            </a:r>
          </a:p>
          <a:p>
            <a:r>
              <a:rPr lang="ru-RU" sz="1400" dirty="0" smtClean="0">
                <a:solidFill>
                  <a:schemeClr val="tx1"/>
                </a:solidFill>
              </a:rPr>
              <a:t>- искусственный интеллект  		- технологии </a:t>
            </a:r>
            <a:r>
              <a:rPr lang="ru-RU" sz="1400" dirty="0">
                <a:solidFill>
                  <a:schemeClr val="tx1"/>
                </a:solidFill>
              </a:rPr>
              <a:t>беспроводной </a:t>
            </a:r>
            <a:r>
              <a:rPr lang="ru-RU" sz="1400" dirty="0" smtClean="0">
                <a:solidFill>
                  <a:schemeClr val="tx1"/>
                </a:solidFill>
              </a:rPr>
              <a:t>связи 			- компоненты </a:t>
            </a:r>
            <a:r>
              <a:rPr lang="ru-RU" sz="1400" dirty="0">
                <a:solidFill>
                  <a:schemeClr val="tx1"/>
                </a:solidFill>
              </a:rPr>
              <a:t>робототехники и </a:t>
            </a:r>
            <a:r>
              <a:rPr lang="ru-RU" sz="1400" dirty="0" err="1" smtClean="0">
                <a:solidFill>
                  <a:schemeClr val="tx1"/>
                </a:solidFill>
              </a:rPr>
              <a:t>сенсорика</a:t>
            </a:r>
            <a:endParaRPr lang="ru-RU" sz="1400" dirty="0" smtClean="0">
              <a:solidFill>
                <a:schemeClr val="tx1"/>
              </a:solidFill>
            </a:endParaRPr>
          </a:p>
          <a:p>
            <a:r>
              <a:rPr lang="ru-RU" sz="1400" dirty="0" smtClean="0">
                <a:solidFill>
                  <a:schemeClr val="tx1"/>
                </a:solidFill>
              </a:rPr>
              <a:t>- квантовые технологии 		- системы </a:t>
            </a:r>
            <a:r>
              <a:rPr lang="ru-RU" sz="1400" dirty="0">
                <a:solidFill>
                  <a:schemeClr val="tx1"/>
                </a:solidFill>
              </a:rPr>
              <a:t>распределенного </a:t>
            </a:r>
            <a:r>
              <a:rPr lang="ru-RU" sz="1400" dirty="0" smtClean="0">
                <a:solidFill>
                  <a:schemeClr val="tx1"/>
                </a:solidFill>
              </a:rPr>
              <a:t>реестра			- технологии </a:t>
            </a:r>
            <a:r>
              <a:rPr lang="ru-RU" sz="1400" dirty="0">
                <a:solidFill>
                  <a:schemeClr val="tx1"/>
                </a:solidFill>
              </a:rPr>
              <a:t>виртуальной и дополненной </a:t>
            </a:r>
            <a:r>
              <a:rPr lang="ru-RU" sz="1400" dirty="0" smtClean="0">
                <a:solidFill>
                  <a:schemeClr val="tx1"/>
                </a:solidFill>
              </a:rPr>
              <a:t>реальностей</a:t>
            </a:r>
          </a:p>
          <a:p>
            <a:r>
              <a:rPr lang="ru-RU" sz="1400" dirty="0" smtClean="0">
                <a:solidFill>
                  <a:schemeClr val="tx1"/>
                </a:solidFill>
              </a:rPr>
              <a:t>Источник: 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https://digital.gov.ru/ru/activity/directions/878/#</a:t>
            </a:r>
            <a:r>
              <a:rPr lang="en-US" sz="1400" dirty="0" smtClean="0">
                <a:solidFill>
                  <a:schemeClr val="tx1"/>
                </a:solidFill>
                <a:hlinkClick r:id="rId3"/>
              </a:rPr>
              <a:t>section-materials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4145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7475" y="143776"/>
            <a:ext cx="949641" cy="112077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55031" y="519496"/>
            <a:ext cx="7285777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Стратегия реализации и бизнес-модель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55031" y="1551708"/>
            <a:ext cx="9966036" cy="5262979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</a:rPr>
              <a:t>Нацеленность на отечественный и/или международный рынки </a:t>
            </a: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</a:rPr>
              <a:t>(описание + необходимо указать ведется ли разработка только на русском языке, либо есть дополнительный язык (английский или другие (указать какие именно)) </a:t>
            </a:r>
          </a:p>
          <a:p>
            <a:pPr marL="285750" indent="-285750">
              <a:buFontTx/>
              <a:buChar char="-"/>
            </a:pPr>
            <a:endParaRPr lang="ru-RU" sz="2400" dirty="0">
              <a:solidFill>
                <a:schemeClr val="tx1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</a:rPr>
              <a:t>Целевые группы потребителей / клиентов</a:t>
            </a:r>
          </a:p>
          <a:p>
            <a:pPr marL="285750" indent="-285750" algn="just">
              <a:buFontTx/>
              <a:buChar char="-"/>
            </a:pPr>
            <a:endParaRPr lang="ru-RU" sz="2400" dirty="0">
              <a:solidFill>
                <a:schemeClr val="tx1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</a:rPr>
              <a:t>Стратегия выхода на отечественный и международный рынок </a:t>
            </a: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</a:rPr>
              <a:t>(охватывает сразу несколько рынков, либо поэтапный вход, когда планируется расширение)</a:t>
            </a:r>
          </a:p>
          <a:p>
            <a:pPr marL="285750" indent="-285750" algn="just">
              <a:buFontTx/>
              <a:buChar char="-"/>
            </a:pPr>
            <a:endParaRPr lang="ru-RU" sz="24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</a:rPr>
              <a:t>Бизнес-модель </a:t>
            </a: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</a:rPr>
              <a:t>(как </a:t>
            </a:r>
            <a:r>
              <a:rPr lang="ru-RU" sz="2400" dirty="0">
                <a:solidFill>
                  <a:schemeClr val="bg1">
                    <a:lumMod val="50000"/>
                  </a:schemeClr>
                </a:solidFill>
              </a:rPr>
              <a:t>Вы планируете зарабатывать на своем продукте? </a:t>
            </a: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</a:rPr>
              <a:t>прямые </a:t>
            </a:r>
            <a:r>
              <a:rPr lang="ru-RU" sz="2400" dirty="0">
                <a:solidFill>
                  <a:schemeClr val="bg1">
                    <a:lumMod val="50000"/>
                  </a:schemeClr>
                </a:solidFill>
              </a:rPr>
              <a:t>продажи, продажи по подписке, продажи лицензий на продукт и т.п</a:t>
            </a: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</a:rPr>
              <a:t>.)</a:t>
            </a:r>
            <a:endParaRPr lang="ru-RU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86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7475" y="143776"/>
            <a:ext cx="949641" cy="112077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55031" y="519496"/>
            <a:ext cx="7285777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Стратегия реализации и бизнес-модель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55031" y="1551708"/>
            <a:ext cx="9966036" cy="2215991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</a:rPr>
              <a:t>Конкуренты </a:t>
            </a: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</a:rPr>
              <a:t>(текущие, будущие)</a:t>
            </a:r>
          </a:p>
          <a:p>
            <a:pPr marL="285750" indent="-285750">
              <a:buFontTx/>
              <a:buChar char="-"/>
            </a:pPr>
            <a:endParaRPr lang="ru-RU" sz="24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</a:rPr>
              <a:t>Ключевая цель проекта </a:t>
            </a: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</a:rPr>
              <a:t>(3, 6, 12 месяцев)</a:t>
            </a:r>
          </a:p>
          <a:p>
            <a:pPr marL="285750" indent="-285750">
              <a:buFontTx/>
              <a:buChar char="-"/>
            </a:pPr>
            <a:endParaRPr lang="ru-RU" sz="24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Tx/>
              <a:buChar char="-"/>
            </a:pPr>
            <a:r>
              <a:rPr lang="ru-RU" sz="2400" dirty="0">
                <a:solidFill>
                  <a:schemeClr val="tx1"/>
                </a:solidFill>
              </a:rPr>
              <a:t>Какую основную проблему Вы видите при масштабировании проекта?</a:t>
            </a:r>
          </a:p>
          <a:p>
            <a:pPr marL="285750" indent="-285750">
              <a:buFontTx/>
              <a:buChar char="-"/>
            </a:pPr>
            <a:endParaRPr lang="ru-RU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72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7475" y="143776"/>
            <a:ext cx="949641" cy="112077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55031" y="519496"/>
            <a:ext cx="3433953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Финансовый план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55031" y="1551708"/>
            <a:ext cx="9966036" cy="5262979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</a:rPr>
              <a:t>Текущие источники финансирования проекта </a:t>
            </a: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</a:rPr>
              <a:t>(проект создается на собственные деньги? на заемные? </a:t>
            </a:r>
            <a:r>
              <a:rPr lang="ru-RU" sz="2400" dirty="0">
                <a:solidFill>
                  <a:schemeClr val="bg1">
                    <a:lumMod val="50000"/>
                  </a:schemeClr>
                </a:solidFill>
              </a:rPr>
              <a:t>б</a:t>
            </a: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</a:rPr>
              <a:t>ез денег? сторонний инвестор?)</a:t>
            </a:r>
          </a:p>
          <a:p>
            <a:pPr marL="285750" indent="-285750">
              <a:buFontTx/>
              <a:buChar char="-"/>
            </a:pPr>
            <a:endParaRPr lang="ru-RU" sz="24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</a:rPr>
              <a:t>Привлечение инвестиций</a:t>
            </a: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</a:rPr>
              <a:t> (привлекались ли уже сторонние инвестиции?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 marL="285750" indent="-285750">
              <a:buFontTx/>
              <a:buChar char="-"/>
            </a:pPr>
            <a:endParaRPr lang="ru-RU" sz="24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</a:rPr>
              <a:t>Пользовались ли Вы мерами государственной финансовой поддержки цифровых инициатив </a:t>
            </a: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ru-RU" sz="2400" dirty="0" err="1" smtClean="0">
                <a:solidFill>
                  <a:schemeClr val="bg1">
                    <a:lumMod val="50000"/>
                  </a:schemeClr>
                </a:solidFill>
              </a:rPr>
              <a:t>грантовая</a:t>
            </a: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</a:rPr>
              <a:t> поддержка (субсидии), льготное кредитование и иные финансовые меры поддержки, если да, то указать что именно)</a:t>
            </a:r>
          </a:p>
          <a:p>
            <a:pPr marL="285750" indent="-285750">
              <a:buFontTx/>
              <a:buChar char="-"/>
            </a:pPr>
            <a:endParaRPr lang="ru-RU" sz="24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</a:rPr>
              <a:t>На какой стадии реализации находится проект </a:t>
            </a: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</a:rPr>
              <a:t>(первые продажи, операционная прибыль, чистая прибыль? если нет, то когда планируется)</a:t>
            </a:r>
            <a:endParaRPr lang="ru-RU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02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24001" y="0"/>
            <a:ext cx="9144000" cy="16328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913"/>
          <a:stretch/>
        </p:blipFill>
        <p:spPr>
          <a:xfrm>
            <a:off x="0" y="72979"/>
            <a:ext cx="12192000" cy="6866021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4525" y="423037"/>
            <a:ext cx="528592" cy="78678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180" y="159818"/>
            <a:ext cx="949641" cy="112077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714847" y="489371"/>
            <a:ext cx="1310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solidFill>
                  <a:schemeClr val="bg1">
                    <a:lumMod val="65000"/>
                  </a:schemeClr>
                </a:solidFill>
              </a:rPr>
              <a:t>Логотип проекта </a:t>
            </a:r>
            <a:br>
              <a:rPr lang="ru-RU" sz="12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ru-RU" sz="1200" dirty="0" smtClean="0">
                <a:solidFill>
                  <a:schemeClr val="bg1">
                    <a:lumMod val="65000"/>
                  </a:schemeClr>
                </a:solidFill>
              </a:rPr>
              <a:t>(при наличии)</a:t>
            </a:r>
            <a:endParaRPr lang="ru-RU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7616" y="5526735"/>
            <a:ext cx="559738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Контакты для связи</a:t>
            </a:r>
            <a:r>
              <a:rPr lang="ru-RU" sz="2000" dirty="0" smtClean="0"/>
              <a:t>:</a:t>
            </a:r>
          </a:p>
          <a:p>
            <a:r>
              <a:rPr lang="ru-RU" sz="2000" dirty="0" smtClean="0"/>
              <a:t>Роман Сафин- </a:t>
            </a:r>
            <a:r>
              <a:rPr lang="en-US" sz="2000" dirty="0" smtClean="0">
                <a:hlinkClick r:id="rId5"/>
              </a:rPr>
              <a:t>roman.safin@tatar.ru</a:t>
            </a:r>
            <a:endParaRPr lang="en-US" sz="2000" dirty="0" smtClean="0"/>
          </a:p>
          <a:p>
            <a:r>
              <a:rPr lang="ru-RU" sz="2000" dirty="0" smtClean="0"/>
              <a:t>Эльвира </a:t>
            </a:r>
            <a:r>
              <a:rPr lang="ru-RU" sz="2000" dirty="0" err="1" smtClean="0"/>
              <a:t>Ярмакова</a:t>
            </a:r>
            <a:r>
              <a:rPr lang="ru-RU" sz="2000" dirty="0" smtClean="0"/>
              <a:t> –</a:t>
            </a:r>
          </a:p>
          <a:p>
            <a:r>
              <a:rPr lang="en-US" sz="2000" dirty="0"/>
              <a:t>E.Yarmakova@tatar.ru</a:t>
            </a:r>
            <a:endParaRPr lang="ru-RU" sz="2000" dirty="0" smtClean="0"/>
          </a:p>
          <a:p>
            <a:endParaRPr lang="ru-RU" sz="2400" dirty="0"/>
          </a:p>
          <a:p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483043" y="3078590"/>
            <a:ext cx="65943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Спасибо за внимание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97440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1339</TotalTime>
  <Words>379</Words>
  <Application>Microsoft Office PowerPoint</Application>
  <PresentationFormat>Широкоэкранный</PresentationFormat>
  <Paragraphs>63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PJSC "New Engineering Technologies"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Markasian, Pavel (KIEVH)</dc:creator>
  <cp:lastModifiedBy>Роман Сафин</cp:lastModifiedBy>
  <cp:revision>194</cp:revision>
  <dcterms:created xsi:type="dcterms:W3CDTF">2016-11-18T14:12:19Z</dcterms:created>
  <dcterms:modified xsi:type="dcterms:W3CDTF">2021-04-01T08:48:42Z</dcterms:modified>
</cp:coreProperties>
</file>