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18" r:id="rId2"/>
    <p:sldId id="457" r:id="rId3"/>
    <p:sldId id="461" r:id="rId4"/>
    <p:sldId id="467" r:id="rId5"/>
    <p:sldId id="464" r:id="rId6"/>
    <p:sldId id="465" r:id="rId7"/>
    <p:sldId id="466" r:id="rId8"/>
    <p:sldId id="453" r:id="rId9"/>
    <p:sldId id="462" r:id="rId10"/>
    <p:sldId id="463" r:id="rId11"/>
    <p:sldId id="458" r:id="rId12"/>
  </p:sldIdLst>
  <p:sldSz cx="9144000" cy="6858000" type="screen4x3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F5F"/>
    <a:srgbClr val="00AC00"/>
    <a:srgbClr val="CCFFCC"/>
    <a:srgbClr val="99FF99"/>
    <a:srgbClr val="00FF99"/>
    <a:srgbClr val="F4F856"/>
    <a:srgbClr val="99FFCC"/>
    <a:srgbClr val="6DE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83372" autoAdjust="0"/>
  </p:normalViewPr>
  <p:slideViewPr>
    <p:cSldViewPr>
      <p:cViewPr>
        <p:scale>
          <a:sx n="100" d="100"/>
          <a:sy n="100" d="100"/>
        </p:scale>
        <p:origin x="-43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252B0-0D9D-4863-940D-9434632FAE95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FECAB9-D44F-4F63-818F-0C504EB50E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0221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ADE25C-E636-4F46-8EDF-BA08F7C5F3FE}" type="datetimeFigureOut">
              <a:rPr lang="ru-RU"/>
              <a:pPr>
                <a:defRPr/>
              </a:pPr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2A80E6-D5BE-42DA-AEBB-D89C2D172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66766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– технологии ускоренной селекции растений и животных;</a:t>
            </a:r>
          </a:p>
          <a:p>
            <a:r>
              <a:rPr lang="ru-RU" altLang="ru-RU" dirty="0" smtClean="0"/>
              <a:t>– клеточные технологии и генная инженерия (генетика животных и растений);</a:t>
            </a:r>
          </a:p>
          <a:p>
            <a:r>
              <a:rPr lang="ru-RU" altLang="ru-RU" dirty="0" smtClean="0"/>
              <a:t>– ветеринарные технологии;</a:t>
            </a:r>
          </a:p>
          <a:p>
            <a:r>
              <a:rPr lang="ru-RU" altLang="ru-RU" dirty="0" smtClean="0"/>
              <a:t>– </a:t>
            </a:r>
            <a:r>
              <a:rPr lang="ru-RU" altLang="ru-RU" dirty="0" err="1" smtClean="0"/>
              <a:t>биоинформатика</a:t>
            </a:r>
            <a:r>
              <a:rPr lang="ru-RU" altLang="ru-RU" dirty="0" smtClean="0"/>
              <a:t>;</a:t>
            </a:r>
          </a:p>
          <a:p>
            <a:r>
              <a:rPr lang="ru-RU" altLang="ru-RU" dirty="0" smtClean="0"/>
              <a:t>– автоматизация, роботизация и цифровые технологии в АПК;</a:t>
            </a:r>
          </a:p>
          <a:p>
            <a:r>
              <a:rPr lang="ru-RU" altLang="ru-RU" dirty="0" smtClean="0"/>
              <a:t>– технологии органического сельского хозяйства;</a:t>
            </a:r>
          </a:p>
          <a:p>
            <a:r>
              <a:rPr lang="ru-RU" altLang="ru-RU" dirty="0" smtClean="0"/>
              <a:t>– агроэкологические технологии;</a:t>
            </a:r>
          </a:p>
          <a:p>
            <a:r>
              <a:rPr lang="ru-RU" altLang="ru-RU" dirty="0" smtClean="0"/>
              <a:t>– технологии урбанизированного растениеводства;</a:t>
            </a:r>
          </a:p>
          <a:p>
            <a:r>
              <a:rPr lang="ru-RU" altLang="ru-RU" dirty="0" smtClean="0"/>
              <a:t>– новые пищевые продукты;</a:t>
            </a:r>
          </a:p>
          <a:p>
            <a:r>
              <a:rPr lang="ru-RU" altLang="ru-RU" dirty="0" smtClean="0"/>
              <a:t>– лекарственное растениеводство и животноводство;</a:t>
            </a:r>
          </a:p>
          <a:p>
            <a:r>
              <a:rPr lang="ru-RU" altLang="ru-RU" dirty="0" smtClean="0"/>
              <a:t>– приборы, машины и механизмы в АПК; </a:t>
            </a:r>
          </a:p>
          <a:p>
            <a:r>
              <a:rPr lang="ru-RU" altLang="ru-RU" dirty="0" smtClean="0"/>
              <a:t>– промышленные биотехнологии;</a:t>
            </a:r>
          </a:p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0162AE-4D28-497B-AE4E-BA983ABF3F63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382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+mn-lt"/>
                <a:cs typeface="+mn-cs"/>
              </a:rPr>
              <a:t>Указать заказчиков, исполнителей, их роли, а так же роль </a:t>
            </a:r>
            <a:r>
              <a:rPr lang="ru-RU" sz="1200" i="1" dirty="0" err="1" smtClean="0">
                <a:solidFill>
                  <a:srgbClr val="FF0000"/>
                </a:solidFill>
                <a:latin typeface="+mn-lt"/>
                <a:cs typeface="+mn-cs"/>
              </a:rPr>
              <a:t>АгроНОЦ</a:t>
            </a:r>
            <a:r>
              <a:rPr lang="ru-RU" sz="1200" i="1" dirty="0" smtClean="0">
                <a:solidFill>
                  <a:srgbClr val="FF0000"/>
                </a:solidFill>
                <a:latin typeface="+mn-lt"/>
                <a:cs typeface="+mn-cs"/>
              </a:rPr>
              <a:t> в проекте и необходимые меры </a:t>
            </a:r>
            <a:r>
              <a:rPr lang="ru-RU" sz="1200" i="1" dirty="0" err="1" smtClean="0">
                <a:solidFill>
                  <a:srgbClr val="FF0000"/>
                </a:solidFill>
                <a:latin typeface="+mn-lt"/>
                <a:cs typeface="+mn-cs"/>
              </a:rPr>
              <a:t>гос.поддержки</a:t>
            </a:r>
            <a:r>
              <a:rPr lang="ru-RU" sz="1200" i="1" dirty="0" smtClean="0">
                <a:solidFill>
                  <a:srgbClr val="FF0000"/>
                </a:solidFill>
                <a:latin typeface="+mn-lt"/>
                <a:cs typeface="+mn-cs"/>
              </a:rPr>
              <a:t> для реализации проекта.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i="1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prstClr val="black"/>
              </a:solidFill>
              <a:latin typeface="+mn-lt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A80E6-D5BE-42DA-AEBB-D89C2D172926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5033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239B4-ED87-4DCF-802F-FDFF8393AE2A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10B2F-763D-4FED-A8B5-937C54040F4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6CCF-3942-4BBC-88D5-C12232C43666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B682F-584F-436E-B2B1-0BD0BB277C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1E38-371B-4006-9BF8-219877443F86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2B0CE-1971-4C74-B6DE-6116A225B4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5527-664F-438A-945F-9BFFBEED24E5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D739E-1246-4A74-8E73-BF4D6874AF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132F-05B6-411D-9862-39F6C45B3EB9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1D1A7-5201-423D-9428-2CACC47873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ACFD-2EB6-4BF1-8827-920CA9310F0F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1365D-C11D-46D5-B1A1-1907CDC56A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1609-66B3-4E76-8A04-9AB75B1E3224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9F79-1EB4-49E7-8ECE-40F98549C67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6796-5452-4A44-84CE-E02C7F224F77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7507-5DC1-4762-B815-649C73E89A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2784B-E8A3-42BB-A3FE-1E94D024ABA7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986F9-A825-4478-82FA-8CDB16C78B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1E8B-8B5C-4EBC-A97F-019370BD9AD9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01724-643E-4BD2-8296-E0E6DC922C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5232-44E4-406B-9557-CC10D71AAFEE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62287-9EA6-4660-BD36-722F9FDF75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260EED-195B-4C65-8967-2D92C7A501BE}" type="datetimeFigureOut">
              <a:rPr lang="ru-RU"/>
              <a:pPr>
                <a:defRPr/>
              </a:pPr>
              <a:t>26.04.2021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17A6E5-9C2D-40AB-A736-B1564E5A36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kkvkkv01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95444" y="1197398"/>
            <a:ext cx="8459787" cy="295232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Проект «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Энергоэффективная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низкобюджетная</a:t>
            </a:r>
            <a:r>
              <a:rPr lang="ru-RU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 технология аэрации сточных вод»</a:t>
            </a:r>
            <a:br>
              <a:rPr lang="ru-RU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Н</a:t>
            </a:r>
            <a:r>
              <a:rPr lang="ru-RU" sz="2700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аправление: </a:t>
            </a:r>
            <a:r>
              <a:rPr lang="ru-RU" sz="2700" dirty="0" smtClean="0">
                <a:solidFill>
                  <a:srgbClr val="002060"/>
                </a:solidFill>
                <a:ea typeface="Calibri"/>
                <a:cs typeface="Times New Roman"/>
              </a:rPr>
              <a:t>«Приборы, машины и механизмы в АПК»*</a:t>
            </a:r>
            <a:endParaRPr lang="ru-RU" sz="2700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0203" y="6165304"/>
            <a:ext cx="5905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  <a:ea typeface="Calibri"/>
                <a:cs typeface="Times New Roman"/>
              </a:rPr>
              <a:t>20.04.2021</a:t>
            </a:r>
            <a:endParaRPr lang="ru-RU" sz="2000" b="1" dirty="0">
              <a:solidFill>
                <a:srgbClr val="002060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3203848" y="4149725"/>
            <a:ext cx="56893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2400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Каменщиков Константин Владимирович </a:t>
            </a:r>
            <a:endParaRPr lang="ru-RU" altLang="ru-RU" sz="2400" i="1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Calibri"/>
              </a:rPr>
              <a:t>АО «Научно-производственное объединение «КАВ-ЭКО» , г.Новосибирск.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76" y="190813"/>
            <a:ext cx="2599055" cy="765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952392"/>
              </p:ext>
            </p:extLst>
          </p:nvPr>
        </p:nvGraphicFramePr>
        <p:xfrm>
          <a:off x="303603" y="1124744"/>
          <a:ext cx="8424863" cy="4211637"/>
        </p:xfrm>
        <a:graphic>
          <a:graphicData uri="http://schemas.openxmlformats.org/drawingml/2006/table">
            <a:tbl>
              <a:tblPr/>
              <a:tblGrid>
                <a:gridCol w="3332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61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2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Ед. 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2020г.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2021г.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2022г.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2024г.</a:t>
                      </a:r>
                    </a:p>
                  </a:txBody>
                  <a:tcPr marL="68579" marR="6857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патентов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Объем выполненных работ (услуг) по НИОКР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60 000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20 000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25 000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18 000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Доля исследователей в возрасте до 39 лет в общей численности исследователей (процентов)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Количество новых высокотехнологических рабочих мест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шт.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20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0453" y="188640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ПОКАЗАТЕЛИ ПРОЕКТА В АГРОНОЦ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6220" y="593109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931" y="171076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52736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Каменщиков Константин Владимирович,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Генеральный директор АО «</a:t>
            </a:r>
            <a:r>
              <a:rPr lang="ru-RU" dirty="0" err="1" smtClean="0">
                <a:solidFill>
                  <a:srgbClr val="002060"/>
                </a:solidFill>
              </a:rPr>
              <a:t>Проэко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тел. +7-913-772-82-07</a:t>
            </a:r>
          </a:p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kkvkkv01@gmail.com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www.cav-eco.ru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КОНТАКТЫ: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467544" y="836712"/>
            <a:ext cx="828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Качество и экологическая безопасность продукции АПК зависят от чистоты воды в водоемах и грунтовых водах.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связи с урбанизацией, качество воды водоемов во многом определяется качеством очистки коммунальных и промышленных сточных вод.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Основная доля загрязнений стоков убирается на этапе биологической очистки, который представляет из себя поглощение органических загрязнений бактериями активного ила в специальных бассейнах – аэротенках очистных сооружений. Биологическая активность бактерий активного ила во многом определяется количеством кислорода</a:t>
            </a:r>
            <a:r>
              <a:rPr lang="ru-RU" dirty="0">
                <a:solidFill>
                  <a:srgbClr val="002060"/>
                </a:solidFill>
              </a:rPr>
              <a:t>, растворенного в </a:t>
            </a:r>
            <a:r>
              <a:rPr lang="ru-RU" dirty="0" smtClean="0">
                <a:solidFill>
                  <a:srgbClr val="002060"/>
                </a:solidFill>
              </a:rPr>
              <a:t>сточной воде</a:t>
            </a:r>
            <a:r>
              <a:rPr lang="ru-RU" dirty="0">
                <a:solidFill>
                  <a:srgbClr val="002060"/>
                </a:solidFill>
              </a:rPr>
              <a:t>. Поэтому </a:t>
            </a:r>
            <a:r>
              <a:rPr lang="ru-RU" dirty="0" smtClean="0">
                <a:solidFill>
                  <a:srgbClr val="002060"/>
                </a:solidFill>
              </a:rPr>
              <a:t>аэротенки </a:t>
            </a:r>
            <a:r>
              <a:rPr lang="ru-RU" dirty="0">
                <a:solidFill>
                  <a:srgbClr val="002060"/>
                </a:solidFill>
              </a:rPr>
              <a:t>постоянно и мощно насыщают кислородом – аэрируют.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Существующий </a:t>
            </a:r>
            <a:r>
              <a:rPr lang="ru-RU" dirty="0">
                <a:solidFill>
                  <a:srgbClr val="002060"/>
                </a:solidFill>
              </a:rPr>
              <a:t>способ аэрации имеет </a:t>
            </a:r>
            <a:r>
              <a:rPr lang="ru-RU" dirty="0" smtClean="0">
                <a:solidFill>
                  <a:srgbClr val="002060"/>
                </a:solidFill>
              </a:rPr>
              <a:t>три </a:t>
            </a:r>
            <a:r>
              <a:rPr lang="ru-RU" dirty="0">
                <a:solidFill>
                  <a:srgbClr val="002060"/>
                </a:solidFill>
              </a:rPr>
              <a:t>больших проблемы: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высокая стоимость капитальных затрат на строительство систем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большой расход энергии на закачивание воздуха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регулярная </a:t>
            </a:r>
            <a:r>
              <a:rPr lang="ru-RU" dirty="0">
                <a:solidFill>
                  <a:srgbClr val="002060"/>
                </a:solidFill>
              </a:rPr>
              <a:t>очистка </a:t>
            </a:r>
            <a:r>
              <a:rPr lang="ru-RU" dirty="0" smtClean="0">
                <a:solidFill>
                  <a:srgbClr val="002060"/>
                </a:solidFill>
              </a:rPr>
              <a:t>от </a:t>
            </a:r>
            <a:r>
              <a:rPr lang="ru-RU" dirty="0">
                <a:solidFill>
                  <a:srgbClr val="002060"/>
                </a:solidFill>
              </a:rPr>
              <a:t>активного ила.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CAV-ECO </a:t>
            </a:r>
            <a:r>
              <a:rPr lang="ru-RU" dirty="0" smtClean="0">
                <a:solidFill>
                  <a:srgbClr val="002060"/>
                </a:solidFill>
              </a:rPr>
              <a:t>решает проблемы аэрации сточных вод за счет перехода с </a:t>
            </a:r>
            <a:r>
              <a:rPr lang="ru-RU" dirty="0" err="1" smtClean="0">
                <a:solidFill>
                  <a:srgbClr val="002060"/>
                </a:solidFill>
              </a:rPr>
              <a:t>пневмо</a:t>
            </a:r>
            <a:r>
              <a:rPr lang="ru-RU" dirty="0" smtClean="0">
                <a:solidFill>
                  <a:srgbClr val="002060"/>
                </a:solidFill>
              </a:rPr>
              <a:t>-компрессионного способа на способ гидродинамической суперкавитации.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altLang="ru-RU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00038" y="764704"/>
            <a:ext cx="873601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002060"/>
                </a:solidFill>
              </a:rPr>
              <a:t>Технология </a:t>
            </a:r>
            <a:r>
              <a:rPr lang="en-US" dirty="0" smtClean="0">
                <a:solidFill>
                  <a:srgbClr val="002060"/>
                </a:solidFill>
              </a:rPr>
              <a:t>CAV-ECO </a:t>
            </a:r>
            <a:r>
              <a:rPr lang="ru-RU" dirty="0" smtClean="0">
                <a:solidFill>
                  <a:srgbClr val="002060"/>
                </a:solidFill>
              </a:rPr>
              <a:t>позволяет осуществлять аэрацию: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без строительства корпусов, установки компрессоров, </a:t>
            </a:r>
            <a:r>
              <a:rPr lang="ru-RU" dirty="0" err="1" smtClean="0">
                <a:solidFill>
                  <a:srgbClr val="002060"/>
                </a:solidFill>
              </a:rPr>
              <a:t>пневмо</a:t>
            </a:r>
            <a:r>
              <a:rPr lang="ru-RU" dirty="0" smtClean="0">
                <a:solidFill>
                  <a:srgbClr val="002060"/>
                </a:solidFill>
              </a:rPr>
              <a:t>-проводов, смесителей и диффузоров.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с увеличением производительности в 2-3 раза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без необходимости остановки сооружения на очистку систем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Российско-израильское предприятие </a:t>
            </a:r>
            <a:r>
              <a:rPr lang="en-US" dirty="0" smtClean="0">
                <a:solidFill>
                  <a:srgbClr val="002060"/>
                </a:solidFill>
              </a:rPr>
              <a:t>Applied Cavitation Technologies </a:t>
            </a:r>
            <a:r>
              <a:rPr lang="ru-RU" dirty="0" smtClean="0">
                <a:solidFill>
                  <a:srgbClr val="002060"/>
                </a:solidFill>
              </a:rPr>
              <a:t>разработало инновационные решения для аэрации, используя новые процессы в устройствах, узлах и системах на принципах гидродинамической суперкавитации. Данный подход позволяет заменить используемые в настоящее время большие и дорогие аэрационные системы группой аэрационных модулей, которые просты в установке и малозатратны в эксплуатации.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2018 году компанией изготовлена и испытана полупромышленная аэрационная установка на принципе гидродинамической суперкавитации.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2020 году технология компании под торговой маркой Cavitech получила Диплом отличия (SEAL OF EXELLENCE) экспертов Европейской комиссии. </a:t>
            </a:r>
            <a:endParaRPr lang="ru-RU" altLang="ru-RU" i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45224"/>
            <a:ext cx="1399650" cy="907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19" y="129728"/>
            <a:ext cx="686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АЭРАЦИОННЫЙ МОДУЛЬ </a:t>
            </a:r>
            <a:r>
              <a:rPr lang="en-US" sz="1200" b="1" dirty="0" smtClean="0">
                <a:solidFill>
                  <a:srgbClr val="002060"/>
                </a:solidFill>
              </a:rPr>
              <a:t>CAV-ECO </a:t>
            </a:r>
            <a:r>
              <a:rPr lang="ru-RU" sz="1200" b="1" dirty="0" smtClean="0">
                <a:solidFill>
                  <a:srgbClr val="002060"/>
                </a:solidFill>
              </a:rPr>
              <a:t>В 3-4 РАЗА ЭФФЕКТИВНЕЕ СУЩЕСТВУЮЩИХ СИСТЕМ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9" y="1019175"/>
            <a:ext cx="2216406" cy="147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04859"/>
            <a:ext cx="2232249" cy="14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1" y="2636912"/>
            <a:ext cx="21630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636913"/>
            <a:ext cx="2232247" cy="143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5652120" y="2348880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55576" y="465313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нужны трубопроводы            компрессоры</a:t>
            </a:r>
          </a:p>
          <a:p>
            <a:endParaRPr lang="ru-RU" dirty="0" smtClean="0"/>
          </a:p>
          <a:p>
            <a:r>
              <a:rPr lang="ru-RU" dirty="0" smtClean="0"/>
              <a:t>             здания                                  диффузоры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908720"/>
            <a:ext cx="2190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700808"/>
            <a:ext cx="2982664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Расход воды в модуле, м3/час	300	</a:t>
            </a:r>
          </a:p>
          <a:p>
            <a:r>
              <a:rPr lang="ru-RU" b="1" dirty="0" smtClean="0"/>
              <a:t>Коэффициент </a:t>
            </a:r>
            <a:r>
              <a:rPr lang="ru-RU" b="1" dirty="0" err="1" smtClean="0"/>
              <a:t>эжекции</a:t>
            </a:r>
            <a:r>
              <a:rPr lang="ru-RU" b="1" dirty="0" smtClean="0"/>
              <a:t> аппарата	40%	</a:t>
            </a:r>
          </a:p>
          <a:p>
            <a:r>
              <a:rPr lang="ru-RU" dirty="0" smtClean="0"/>
              <a:t>Объем воздуха через модуль, м3/час	120	</a:t>
            </a:r>
          </a:p>
          <a:p>
            <a:r>
              <a:rPr lang="ru-RU" dirty="0" smtClean="0"/>
              <a:t>Плотность воздуха, кг/м3	1,22	</a:t>
            </a:r>
          </a:p>
          <a:p>
            <a:r>
              <a:rPr lang="ru-RU" dirty="0" smtClean="0"/>
              <a:t>Масса воздуха через модуль, кг	146,4	</a:t>
            </a:r>
          </a:p>
          <a:p>
            <a:r>
              <a:rPr lang="ru-RU" dirty="0" smtClean="0"/>
              <a:t>Массовая доля кислорода в воздухе 	23,15%	</a:t>
            </a:r>
          </a:p>
          <a:p>
            <a:r>
              <a:rPr lang="ru-RU" dirty="0" smtClean="0"/>
              <a:t>Масса кислорода в воде, кг	33,89	</a:t>
            </a:r>
          </a:p>
          <a:p>
            <a:r>
              <a:rPr lang="ru-RU" dirty="0" smtClean="0"/>
              <a:t>Длина пути воздуха в воде, м	10	</a:t>
            </a:r>
          </a:p>
          <a:p>
            <a:r>
              <a:rPr lang="ru-RU" b="1" dirty="0" smtClean="0"/>
              <a:t>Растворение кислорода в воде, %/м	5%	</a:t>
            </a:r>
          </a:p>
          <a:p>
            <a:r>
              <a:rPr lang="ru-RU" dirty="0" smtClean="0"/>
              <a:t>Доля растворения кислорода	50%	</a:t>
            </a:r>
          </a:p>
          <a:p>
            <a:r>
              <a:rPr lang="ru-RU" dirty="0" smtClean="0"/>
              <a:t>Масса растворенного кислорода, кг/час	16,94	</a:t>
            </a:r>
          </a:p>
          <a:p>
            <a:r>
              <a:rPr lang="ru-RU" b="1" dirty="0" smtClean="0"/>
              <a:t>Масса растворенного кислорода, кг/</a:t>
            </a:r>
            <a:r>
              <a:rPr lang="ru-RU" b="1" dirty="0" err="1" smtClean="0"/>
              <a:t>сут</a:t>
            </a:r>
            <a:r>
              <a:rPr lang="ru-RU" b="1" dirty="0" smtClean="0"/>
              <a:t>	406,7	</a:t>
            </a:r>
          </a:p>
          <a:p>
            <a:r>
              <a:rPr lang="ru-RU" dirty="0" smtClean="0"/>
              <a:t>Эффективность растворения О2, кгО2/кВт*ч	до 5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ибрик\СиббиоНОЦ\Картинка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49080"/>
            <a:ext cx="6350000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5"/>
            <a:ext cx="62464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Решение CAV-ECO позволит быстро и дешево создавать системы аэрации, а также экономить более 12 кВт*ч/чел, что для России означает снижение расходов на 700 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долларов,</a:t>
            </a:r>
          </a:p>
          <a:p>
            <a:endParaRPr lang="ru-RU" sz="1600" dirty="0" smtClean="0"/>
          </a:p>
          <a:p>
            <a:r>
              <a:rPr lang="ru-RU" sz="1600" dirty="0" smtClean="0"/>
              <a:t>Ключевые преимущества </a:t>
            </a:r>
            <a:r>
              <a:rPr lang="en-US" sz="1600" dirty="0" smtClean="0"/>
              <a:t>CAV-ECO </a:t>
            </a:r>
            <a:r>
              <a:rPr lang="ru-RU" sz="1600" dirty="0" smtClean="0"/>
              <a:t>Аэрации: </a:t>
            </a:r>
          </a:p>
          <a:p>
            <a:r>
              <a:rPr lang="ru-RU" sz="1600" dirty="0" smtClean="0"/>
              <a:t>- Снижает CAPEX на аэрационное оборудование при строительстве сооружений в 2 раза </a:t>
            </a:r>
          </a:p>
          <a:p>
            <a:r>
              <a:rPr lang="ru-RU" sz="1600" dirty="0" smtClean="0"/>
              <a:t>- Снижает время на создание аэрационной системы в десятки раз </a:t>
            </a:r>
          </a:p>
          <a:p>
            <a:r>
              <a:rPr lang="ru-RU" sz="1600" dirty="0" smtClean="0"/>
              <a:t>- Снижает </a:t>
            </a:r>
            <a:r>
              <a:rPr lang="ru-RU" sz="1600" dirty="0" err="1" smtClean="0"/>
              <a:t>энергозатраты</a:t>
            </a:r>
            <a:r>
              <a:rPr lang="ru-RU" sz="1600" dirty="0" smtClean="0"/>
              <a:t> на очистку сточных вод 2-3 раза </a:t>
            </a:r>
          </a:p>
          <a:p>
            <a:r>
              <a:rPr lang="ru-RU" sz="1600" dirty="0" smtClean="0"/>
              <a:t>- Снижает эксплуатационные расходы на 4-5 раз </a:t>
            </a:r>
          </a:p>
          <a:p>
            <a:r>
              <a:rPr lang="ru-RU" sz="1600" dirty="0" smtClean="0"/>
              <a:t>- Исключает ошибки в проектировании, легко адаптируется к изменению рабочей нагрузки </a:t>
            </a:r>
          </a:p>
          <a:p>
            <a:r>
              <a:rPr lang="ru-RU" sz="1600" dirty="0" smtClean="0"/>
              <a:t>- Программируемое управление процессом </a:t>
            </a:r>
          </a:p>
          <a:p>
            <a:r>
              <a:rPr lang="ru-RU" sz="1600" dirty="0" smtClean="0"/>
              <a:t>- Дополнительное перемешивание ила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РЕШЕНИЕ ПРОБЛЕМЫ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90872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ЗАЧЕМ ЭТО?</a:t>
            </a:r>
          </a:p>
          <a:p>
            <a:endParaRPr lang="ru-RU" b="1" dirty="0" smtClean="0"/>
          </a:p>
          <a:p>
            <a:r>
              <a:rPr lang="ru-RU" dirty="0" smtClean="0"/>
              <a:t>- Быстро и дешево строить новые очистные – проект«Экология»</a:t>
            </a:r>
          </a:p>
          <a:p>
            <a:r>
              <a:rPr lang="ru-RU" dirty="0" smtClean="0"/>
              <a:t>- Экономить бюджет при реконструкции промышленных очистных – проект «Экология»</a:t>
            </a:r>
          </a:p>
          <a:p>
            <a:r>
              <a:rPr lang="ru-RU" dirty="0" smtClean="0"/>
              <a:t>- Сдерживать тарифы для населения</a:t>
            </a:r>
          </a:p>
          <a:p>
            <a:endParaRPr lang="ru-RU" dirty="0" smtClean="0"/>
          </a:p>
          <a:p>
            <a:r>
              <a:rPr lang="ru-RU" dirty="0" smtClean="0"/>
              <a:t>- Энергосбережение</a:t>
            </a:r>
          </a:p>
          <a:p>
            <a:r>
              <a:rPr lang="ru-RU" dirty="0" smtClean="0"/>
              <a:t>- Снижение выбросов СО2</a:t>
            </a:r>
          </a:p>
          <a:p>
            <a:r>
              <a:rPr lang="ru-RU" dirty="0" smtClean="0"/>
              <a:t>- Экономия бюджета и времени на строительстве очистных сооружений</a:t>
            </a:r>
          </a:p>
          <a:p>
            <a:r>
              <a:rPr lang="ru-RU" dirty="0" smtClean="0"/>
              <a:t>- Очистные на возобновляемых источниках энергии (до 4кВт/модуль)</a:t>
            </a:r>
          </a:p>
          <a:p>
            <a:endParaRPr lang="ru-RU" dirty="0" smtClean="0"/>
          </a:p>
          <a:p>
            <a:r>
              <a:rPr lang="ru-RU" dirty="0" smtClean="0"/>
              <a:t>Дополнительная специфика проблемы для России состоит в низкой доле сточных вод, обрабатываемых по норме. Около 87% стоков сбрасываются в водоёмы с превышением ПДК загрязнений.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Заказчиками проекта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являются коммунальные (КОС) и промышленные (ПОС) очистные сооружения. В настоящее время заинтересованность в установке оборудования выразили:  КОС Промышленно-логистического парка Новосибирской области (АО УК ПЛП</a:t>
            </a:r>
            <a:r>
              <a:rPr lang="en-US" dirty="0" smtClean="0">
                <a:solidFill>
                  <a:srgbClr val="002060"/>
                </a:solidFill>
                <a:latin typeface="Calibri"/>
              </a:rPr>
              <a:t>), 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МинЖКХ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 Республики Бурятия, 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МинЖКХ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 Иркутской области.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Исполнителями проекта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являются: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АО «Научно-производственное объединение «КАВ-ЭКО» (г.Новосибирск) – производитель аэрационных систем.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АО «ПРОЭКО» (г.Новосибирск) – проектировщик и разработчик аэрационных систем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Роль </a:t>
            </a:r>
            <a:r>
              <a:rPr lang="ru-RU" dirty="0" err="1" smtClean="0">
                <a:solidFill>
                  <a:srgbClr val="C00000"/>
                </a:solidFill>
                <a:latin typeface="Calibri"/>
              </a:rPr>
              <a:t>АгроНОЦ</a:t>
            </a:r>
            <a:r>
              <a:rPr lang="ru-RU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в проекте заключается в объединении научно- технологического потенциала Новосибирской области для решения научно-прикладных задач, возникающих при реализации проекта.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Calibri"/>
              </a:rPr>
              <a:t>Необходимые меры государственной поддержки: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Гранты на разработку технологических решений проблем, встающих при 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реализации 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проекта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alibri"/>
              </a:rPr>
              <a:t>Гранты на участие в выставках и конференциях для обмена опытом и продвижения технологии</a:t>
            </a:r>
            <a:endParaRPr lang="ru-RU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БИЗНЕС-МОДЕЛЬ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619" y="129728"/>
            <a:ext cx="686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СОЦИАЛЬНО-ЭКОНОМИЧЕСКИЙ ЭФФЕКТ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77386" y="534197"/>
            <a:ext cx="7134974" cy="49925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097" y="112164"/>
            <a:ext cx="2021012" cy="595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836712"/>
            <a:ext cx="813690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Комплекс технологий </a:t>
            </a:r>
            <a:r>
              <a:rPr lang="en-US" dirty="0">
                <a:solidFill>
                  <a:srgbClr val="002060"/>
                </a:solidFill>
              </a:rPr>
              <a:t>CAV-ECO </a:t>
            </a:r>
            <a:r>
              <a:rPr lang="ru-RU" dirty="0">
                <a:solidFill>
                  <a:srgbClr val="002060"/>
                </a:solidFill>
              </a:rPr>
              <a:t>позволит реализовать многие преимущества: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достичь значительно более высокого качества очистки стоков, в особенности в сельской местности и районных центрах в условиях привозных стоков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сократить капитальные затраты на строительство/реконструкцию КОС или направить их на увеличение надежности сооружений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кардинально (в 2-3 раза по расходу электроэнергии и в 5-6 раз по эксплуатационным расходам) снизить эксплуатационные расходы сооружений, заложить экономические основы снижения темпа роста тарифов для потребителей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повысить производительность сооружений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увеличить ресурс использования сооружений после реконструкции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изменять архитектуру водоочистки без капитальных затрат при изменении уровня загрязнений в будущем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сократить время и расходы на проектирование очистных сооружений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снизить риск ошибок в проектировании в моменте и в перспективе развития территорий.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6120</TotalTime>
  <Words>923</Words>
  <Application>Microsoft Office PowerPoint</Application>
  <PresentationFormat>Экран (4:3)</PresentationFormat>
  <Paragraphs>145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«Энергоэффективная низкобюджетная технология аэрации сточных вод» Направление: «Приборы, машины и механизмы в АПК»*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video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A</cp:lastModifiedBy>
  <cp:revision>645</cp:revision>
  <cp:lastPrinted>2016-10-27T08:59:18Z</cp:lastPrinted>
  <dcterms:created xsi:type="dcterms:W3CDTF">2010-02-19T16:55:45Z</dcterms:created>
  <dcterms:modified xsi:type="dcterms:W3CDTF">2021-04-26T14:50:01Z</dcterms:modified>
</cp:coreProperties>
</file>